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arlow" charset="1" panose="00000500000000000000"/>
      <p:regular r:id="rId10"/>
    </p:embeddedFont>
    <p:embeddedFont>
      <p:font typeface="Barlow Bold" charset="1" panose="00000800000000000000"/>
      <p:regular r:id="rId11"/>
    </p:embeddedFont>
    <p:embeddedFont>
      <p:font typeface="Barlow Italics" charset="1" panose="00000500000000000000"/>
      <p:regular r:id="rId12"/>
    </p:embeddedFont>
    <p:embeddedFont>
      <p:font typeface="Barlow Bold Italics" charset="1" panose="00000800000000000000"/>
      <p:regular r:id="rId13"/>
    </p:embeddedFont>
    <p:embeddedFont>
      <p:font typeface="Barlow Thin" charset="1" panose="00000300000000000000"/>
      <p:regular r:id="rId14"/>
    </p:embeddedFont>
    <p:embeddedFont>
      <p:font typeface="Barlow Thin Italics" charset="1" panose="00000300000000000000"/>
      <p:regular r:id="rId15"/>
    </p:embeddedFont>
    <p:embeddedFont>
      <p:font typeface="Barlow Extra-Light" charset="1" panose="00000300000000000000"/>
      <p:regular r:id="rId16"/>
    </p:embeddedFont>
    <p:embeddedFont>
      <p:font typeface="Barlow Extra-Light Italics" charset="1" panose="00000300000000000000"/>
      <p:regular r:id="rId17"/>
    </p:embeddedFont>
    <p:embeddedFont>
      <p:font typeface="Barlow Light" charset="1" panose="00000400000000000000"/>
      <p:regular r:id="rId18"/>
    </p:embeddedFont>
    <p:embeddedFont>
      <p:font typeface="Barlow Light Italics" charset="1" panose="00000400000000000000"/>
      <p:regular r:id="rId19"/>
    </p:embeddedFont>
    <p:embeddedFont>
      <p:font typeface="Barlow Medium" charset="1" panose="00000600000000000000"/>
      <p:regular r:id="rId20"/>
    </p:embeddedFont>
    <p:embeddedFont>
      <p:font typeface="Barlow Medium Italics" charset="1" panose="00000600000000000000"/>
      <p:regular r:id="rId21"/>
    </p:embeddedFont>
    <p:embeddedFont>
      <p:font typeface="Barlow Semi-Bold" charset="1" panose="00000700000000000000"/>
      <p:regular r:id="rId22"/>
    </p:embeddedFont>
    <p:embeddedFont>
      <p:font typeface="Barlow Semi-Bold Italics" charset="1" panose="00000700000000000000"/>
      <p:regular r:id="rId23"/>
    </p:embeddedFont>
    <p:embeddedFont>
      <p:font typeface="Barlow Ultra-Bold" charset="1" panose="00000900000000000000"/>
      <p:regular r:id="rId24"/>
    </p:embeddedFont>
    <p:embeddedFont>
      <p:font typeface="Barlow Ultra-Bold Italics" charset="1" panose="00000900000000000000"/>
      <p:regular r:id="rId25"/>
    </p:embeddedFont>
    <p:embeddedFont>
      <p:font typeface="Barlow Heavy" charset="1" panose="00000A00000000000000"/>
      <p:regular r:id="rId26"/>
    </p:embeddedFont>
    <p:embeddedFont>
      <p:font typeface="Barlow Heavy Italics" charset="1" panose="00000A00000000000000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53" Target="slides/slide18.xml" Type="http://schemas.openxmlformats.org/officeDocument/2006/relationships/slide"/><Relationship Id="rId54" Target="slides/slide19.xml" Type="http://schemas.openxmlformats.org/officeDocument/2006/relationships/slide"/><Relationship Id="rId55" Target="slides/slide20.xml" Type="http://schemas.openxmlformats.org/officeDocument/2006/relationships/slide"/><Relationship Id="rId56" Target="slides/slide2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5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16984499" cy="8983499"/>
            <a:chOff x="0" y="0"/>
            <a:chExt cx="22645999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645999" cy="11977999"/>
              <a:chOff x="0" y="0"/>
              <a:chExt cx="5745374" cy="303886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745374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5745374">
                    <a:moveTo>
                      <a:pt x="5620914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20914" y="0"/>
                    </a:lnTo>
                    <a:cubicBezTo>
                      <a:pt x="5689494" y="0"/>
                      <a:pt x="5745374" y="55880"/>
                      <a:pt x="5745374" y="124460"/>
                    </a:cubicBezTo>
                    <a:lnTo>
                      <a:pt x="5745374" y="2914403"/>
                    </a:lnTo>
                    <a:cubicBezTo>
                      <a:pt x="5745374" y="2982983"/>
                      <a:pt x="5689494" y="3038863"/>
                      <a:pt x="5620914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0" y="1266422"/>
              <a:ext cx="22645999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" id="6"/>
            <p:cNvGrpSpPr/>
            <p:nvPr/>
          </p:nvGrpSpPr>
          <p:grpSpPr>
            <a:xfrm rot="-10800000">
              <a:off x="1386781" y="502600"/>
              <a:ext cx="289704" cy="289704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10800000">
              <a:off x="1039940" y="502600"/>
              <a:ext cx="289704" cy="28970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558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693100" y="502600"/>
              <a:ext cx="289704" cy="28970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9777567" y="2190270"/>
            <a:ext cx="7874335" cy="18748418"/>
          </a:xfrm>
          <a:custGeom>
            <a:avLst/>
            <a:gdLst/>
            <a:ahLst/>
            <a:cxnLst/>
            <a:rect r="r" b="b" t="t" l="l"/>
            <a:pathLst>
              <a:path h="18748418" w="7874335">
                <a:moveTo>
                  <a:pt x="0" y="0"/>
                </a:moveTo>
                <a:lnTo>
                  <a:pt x="7874335" y="0"/>
                </a:lnTo>
                <a:lnTo>
                  <a:pt x="7874335" y="18748418"/>
                </a:lnTo>
                <a:lnTo>
                  <a:pt x="0" y="187484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44280" y="2584009"/>
            <a:ext cx="9657343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00"/>
              </a:lnSpc>
            </a:pPr>
            <a:r>
              <a:rPr lang="en-US" sz="7500">
                <a:solidFill>
                  <a:srgbClr val="171717"/>
                </a:solidFill>
                <a:latin typeface="Barlow Bold"/>
              </a:rPr>
              <a:t>GAGASAN KREATIF</a:t>
            </a:r>
          </a:p>
          <a:p>
            <a:pPr>
              <a:lnSpc>
                <a:spcPts val="7500"/>
              </a:lnSpc>
            </a:pPr>
            <a:r>
              <a:rPr lang="en-US" sz="7500">
                <a:solidFill>
                  <a:srgbClr val="171717"/>
                </a:solidFill>
                <a:latin typeface="Barlow Bold"/>
              </a:rPr>
              <a:t>PILMAPRES SARJANA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44280" y="4895955"/>
            <a:ext cx="6981915" cy="1051913"/>
            <a:chOff x="0" y="0"/>
            <a:chExt cx="9309220" cy="140255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9309220" cy="1402551"/>
              <a:chOff x="0" y="0"/>
              <a:chExt cx="7342038" cy="110617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343308" cy="1106170"/>
              </a:xfrm>
              <a:custGeom>
                <a:avLst/>
                <a:gdLst/>
                <a:ahLst/>
                <a:cxnLst/>
                <a:rect r="r" b="b" t="t" l="l"/>
                <a:pathLst>
                  <a:path h="1106170" w="7343308">
                    <a:moveTo>
                      <a:pt x="6789587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6789587" y="0"/>
                    </a:lnTo>
                    <a:cubicBezTo>
                      <a:pt x="7095658" y="0"/>
                      <a:pt x="7343308" y="247650"/>
                      <a:pt x="7343308" y="553720"/>
                    </a:cubicBezTo>
                    <a:cubicBezTo>
                      <a:pt x="7342037" y="858520"/>
                      <a:pt x="7094387" y="1106170"/>
                      <a:pt x="6789587" y="110617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703279" y="320311"/>
              <a:ext cx="7902663" cy="68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Barlow Medium"/>
                </a:rPr>
                <a:t>Klinik Mawapres Fasilkom-TI 2024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5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9237" y="491121"/>
            <a:ext cx="9946934" cy="9350708"/>
            <a:chOff x="0" y="0"/>
            <a:chExt cx="3103973" cy="29179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03974" cy="2917919"/>
            </a:xfrm>
            <a:custGeom>
              <a:avLst/>
              <a:gdLst/>
              <a:ahLst/>
              <a:cxnLst/>
              <a:rect r="r" b="b" t="t" l="l"/>
              <a:pathLst>
                <a:path h="2917919" w="3103974">
                  <a:moveTo>
                    <a:pt x="2979513" y="2917919"/>
                  </a:moveTo>
                  <a:lnTo>
                    <a:pt x="124460" y="2917919"/>
                  </a:lnTo>
                  <a:cubicBezTo>
                    <a:pt x="55880" y="2917919"/>
                    <a:pt x="0" y="2862039"/>
                    <a:pt x="0" y="27934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79513" y="0"/>
                  </a:lnTo>
                  <a:cubicBezTo>
                    <a:pt x="3048093" y="0"/>
                    <a:pt x="3103974" y="55880"/>
                    <a:pt x="3103974" y="124460"/>
                  </a:cubicBezTo>
                  <a:lnTo>
                    <a:pt x="3103974" y="2793459"/>
                  </a:lnTo>
                  <a:cubicBezTo>
                    <a:pt x="3103974" y="2862039"/>
                    <a:pt x="3048093" y="2917919"/>
                    <a:pt x="2979513" y="291791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13060050" y="4023121"/>
            <a:ext cx="4824238" cy="11637417"/>
          </a:xfrm>
          <a:custGeom>
            <a:avLst/>
            <a:gdLst/>
            <a:ahLst/>
            <a:cxnLst/>
            <a:rect r="r" b="b" t="t" l="l"/>
            <a:pathLst>
              <a:path h="11637417" w="4824238">
                <a:moveTo>
                  <a:pt x="4824239" y="0"/>
                </a:moveTo>
                <a:lnTo>
                  <a:pt x="0" y="0"/>
                </a:lnTo>
                <a:lnTo>
                  <a:pt x="0" y="11637417"/>
                </a:lnTo>
                <a:lnTo>
                  <a:pt x="4824239" y="11637417"/>
                </a:lnTo>
                <a:lnTo>
                  <a:pt x="482423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7003" y="681086"/>
            <a:ext cx="8191401" cy="8970777"/>
          </a:xfrm>
          <a:custGeom>
            <a:avLst/>
            <a:gdLst/>
            <a:ahLst/>
            <a:cxnLst/>
            <a:rect r="r" b="b" t="t" l="l"/>
            <a:pathLst>
              <a:path h="8970777" w="8191401">
                <a:moveTo>
                  <a:pt x="0" y="0"/>
                </a:moveTo>
                <a:lnTo>
                  <a:pt x="8191401" y="0"/>
                </a:lnTo>
                <a:lnTo>
                  <a:pt x="8191401" y="8970778"/>
                </a:lnTo>
                <a:lnTo>
                  <a:pt x="0" y="8970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07800" y="614946"/>
            <a:ext cx="7076489" cy="1825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171717"/>
                </a:solidFill>
                <a:latin typeface="Barlow Bold"/>
              </a:rPr>
              <a:t>Bagan Visualisai Gagasan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33971"/>
            <a:ext cx="486774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71717"/>
                </a:solidFill>
                <a:latin typeface="Barlow Bold"/>
              </a:rPr>
              <a:t>Halaman 32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5B6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16984499" cy="8983499"/>
            <a:chOff x="0" y="0"/>
            <a:chExt cx="5745374" cy="30388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45374" cy="3038863"/>
            </a:xfrm>
            <a:custGeom>
              <a:avLst/>
              <a:gdLst/>
              <a:ahLst/>
              <a:cxnLst/>
              <a:rect r="r" b="b" t="t" l="l"/>
              <a:pathLst>
                <a:path h="3038863" w="5745374">
                  <a:moveTo>
                    <a:pt x="5620914" y="3038863"/>
                  </a:moveTo>
                  <a:lnTo>
                    <a:pt x="124460" y="3038863"/>
                  </a:lnTo>
                  <a:cubicBezTo>
                    <a:pt x="55880" y="3038863"/>
                    <a:pt x="0" y="2982983"/>
                    <a:pt x="0" y="29144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20914" y="0"/>
                  </a:lnTo>
                  <a:cubicBezTo>
                    <a:pt x="5689494" y="0"/>
                    <a:pt x="5745374" y="55880"/>
                    <a:pt x="5745374" y="124460"/>
                  </a:cubicBezTo>
                  <a:lnTo>
                    <a:pt x="5745374" y="2914403"/>
                  </a:lnTo>
                  <a:cubicBezTo>
                    <a:pt x="5745374" y="2982983"/>
                    <a:pt x="5689494" y="3038863"/>
                    <a:pt x="5620914" y="30388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827044" y="3187705"/>
            <a:ext cx="4552912" cy="288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75"/>
              </a:lnSpc>
            </a:pPr>
            <a:r>
              <a:rPr lang="en-US" sz="7475">
                <a:solidFill>
                  <a:srgbClr val="171717"/>
                </a:solidFill>
                <a:latin typeface="Barlow Bold"/>
              </a:rPr>
              <a:t>Komponen Penilaian GK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235815" y="1904082"/>
            <a:ext cx="6837525" cy="1676639"/>
            <a:chOff x="0" y="0"/>
            <a:chExt cx="9116700" cy="223551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9116700" cy="2235519"/>
              <a:chOff x="0" y="0"/>
              <a:chExt cx="8614491" cy="211237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615762" cy="2112372"/>
              </a:xfrm>
              <a:custGeom>
                <a:avLst/>
                <a:gdLst/>
                <a:ahLst/>
                <a:cxnLst/>
                <a:rect r="r" b="b" t="t" l="l"/>
                <a:pathLst>
                  <a:path h="2112372" w="8615762">
                    <a:moveTo>
                      <a:pt x="8062041" y="2112372"/>
                    </a:moveTo>
                    <a:lnTo>
                      <a:pt x="553720" y="2112372"/>
                    </a:lnTo>
                    <a:cubicBezTo>
                      <a:pt x="247650" y="2112372"/>
                      <a:pt x="0" y="1639596"/>
                      <a:pt x="0" y="1057491"/>
                    </a:cubicBezTo>
                    <a:cubicBezTo>
                      <a:pt x="0" y="472960"/>
                      <a:pt x="247650" y="0"/>
                      <a:pt x="553720" y="0"/>
                    </a:cubicBezTo>
                    <a:lnTo>
                      <a:pt x="8062041" y="0"/>
                    </a:lnTo>
                    <a:cubicBezTo>
                      <a:pt x="8368112" y="0"/>
                      <a:pt x="8615762" y="472960"/>
                      <a:pt x="8615762" y="1057491"/>
                    </a:cubicBezTo>
                    <a:cubicBezTo>
                      <a:pt x="8614491" y="1639596"/>
                      <a:pt x="8366841" y="2112372"/>
                      <a:pt x="8062041" y="2112372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783554" y="328263"/>
              <a:ext cx="7549591" cy="1636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68"/>
                </a:lnSpc>
              </a:pPr>
              <a:r>
                <a:rPr lang="en-US" sz="3168">
                  <a:solidFill>
                    <a:srgbClr val="171717"/>
                  </a:solidFill>
                  <a:latin typeface="Barlow Bold"/>
                </a:rPr>
                <a:t>10% Penyajian</a:t>
              </a:r>
            </a:p>
            <a:p>
              <a:pPr marL="684033" indent="-342017" lvl="1">
                <a:lnSpc>
                  <a:spcPts val="3168"/>
                </a:lnSpc>
                <a:buFont typeface="Arial"/>
                <a:buChar char="•"/>
              </a:pPr>
              <a:r>
                <a:rPr lang="en-US" sz="3168">
                  <a:solidFill>
                    <a:srgbClr val="171717"/>
                  </a:solidFill>
                  <a:latin typeface="Barlow Bold"/>
                </a:rPr>
                <a:t>Tata Bahasa</a:t>
              </a:r>
            </a:p>
            <a:p>
              <a:pPr marL="684033" indent="-342017" lvl="1">
                <a:lnSpc>
                  <a:spcPts val="3168"/>
                </a:lnSpc>
                <a:buFont typeface="Arial"/>
                <a:buChar char="•"/>
              </a:pPr>
              <a:r>
                <a:rPr lang="en-US" sz="3168">
                  <a:solidFill>
                    <a:srgbClr val="171717"/>
                  </a:solidFill>
                  <a:latin typeface="Barlow Bold"/>
                </a:rPr>
                <a:t>Kutipan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235815" y="4047446"/>
            <a:ext cx="6837525" cy="2469636"/>
            <a:chOff x="0" y="0"/>
            <a:chExt cx="9116700" cy="329284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9116700" cy="3292847"/>
              <a:chOff x="0" y="0"/>
              <a:chExt cx="8614491" cy="311145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615762" cy="3111456"/>
              </a:xfrm>
              <a:custGeom>
                <a:avLst/>
                <a:gdLst/>
                <a:ahLst/>
                <a:cxnLst/>
                <a:rect r="r" b="b" t="t" l="l"/>
                <a:pathLst>
                  <a:path h="3111456" w="8615762">
                    <a:moveTo>
                      <a:pt x="8062041" y="3111456"/>
                    </a:moveTo>
                    <a:lnTo>
                      <a:pt x="553720" y="3111456"/>
                    </a:lnTo>
                    <a:cubicBezTo>
                      <a:pt x="247650" y="3111456"/>
                      <a:pt x="0" y="2415147"/>
                      <a:pt x="0" y="1557698"/>
                    </a:cubicBezTo>
                    <a:cubicBezTo>
                      <a:pt x="0" y="696677"/>
                      <a:pt x="247650" y="0"/>
                      <a:pt x="553720" y="0"/>
                    </a:cubicBezTo>
                    <a:lnTo>
                      <a:pt x="8062041" y="0"/>
                    </a:lnTo>
                    <a:cubicBezTo>
                      <a:pt x="8368112" y="0"/>
                      <a:pt x="8615762" y="696677"/>
                      <a:pt x="8615762" y="1557698"/>
                    </a:cubicBezTo>
                    <a:cubicBezTo>
                      <a:pt x="8614491" y="2415147"/>
                      <a:pt x="8366841" y="3111456"/>
                      <a:pt x="8062041" y="3111456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783554" y="328263"/>
              <a:ext cx="7549591" cy="2693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68"/>
                </a:lnSpc>
              </a:pPr>
              <a:r>
                <a:rPr lang="en-US" sz="3168">
                  <a:solidFill>
                    <a:srgbClr val="171717"/>
                  </a:solidFill>
                  <a:latin typeface="Barlow Bold"/>
                </a:rPr>
                <a:t>70% Substansi</a:t>
              </a:r>
            </a:p>
            <a:p>
              <a:pPr marL="684033" indent="-342017" lvl="1">
                <a:lnSpc>
                  <a:spcPts val="3168"/>
                </a:lnSpc>
                <a:buFont typeface="Arial"/>
                <a:buChar char="•"/>
              </a:pPr>
              <a:r>
                <a:rPr lang="en-US" sz="3168">
                  <a:solidFill>
                    <a:srgbClr val="171717"/>
                  </a:solidFill>
                  <a:latin typeface="Barlow Bold"/>
                </a:rPr>
                <a:t>Fakta &amp; data</a:t>
              </a:r>
            </a:p>
            <a:p>
              <a:pPr marL="684033" indent="-342017" lvl="1">
                <a:lnSpc>
                  <a:spcPts val="3168"/>
                </a:lnSpc>
                <a:buFont typeface="Arial"/>
                <a:buChar char="•"/>
              </a:pPr>
              <a:r>
                <a:rPr lang="en-US" sz="3168">
                  <a:solidFill>
                    <a:srgbClr val="171717"/>
                  </a:solidFill>
                  <a:latin typeface="Barlow Bold"/>
                </a:rPr>
                <a:t>Identifikasi masalah</a:t>
              </a:r>
            </a:p>
            <a:p>
              <a:pPr marL="684033" indent="-342017" lvl="1">
                <a:lnSpc>
                  <a:spcPts val="3168"/>
                </a:lnSpc>
                <a:buFont typeface="Arial"/>
                <a:buChar char="•"/>
              </a:pPr>
              <a:r>
                <a:rPr lang="en-US" sz="3168">
                  <a:solidFill>
                    <a:srgbClr val="171717"/>
                  </a:solidFill>
                  <a:latin typeface="Barlow Bold"/>
                </a:rPr>
                <a:t>SMART</a:t>
              </a:r>
            </a:p>
            <a:p>
              <a:pPr marL="684033" indent="-342017" lvl="1">
                <a:lnSpc>
                  <a:spcPts val="3168"/>
                </a:lnSpc>
                <a:buFont typeface="Arial"/>
                <a:buChar char="•"/>
              </a:pPr>
              <a:r>
                <a:rPr lang="en-US" sz="3168">
                  <a:solidFill>
                    <a:srgbClr val="171717"/>
                  </a:solidFill>
                  <a:latin typeface="Barlow Bold"/>
                </a:rPr>
                <a:t>dll.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235815" y="6983807"/>
            <a:ext cx="6837525" cy="1676639"/>
            <a:chOff x="0" y="0"/>
            <a:chExt cx="9116700" cy="223551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116700" cy="2235519"/>
              <a:chOff x="0" y="0"/>
              <a:chExt cx="8614491" cy="211237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615762" cy="2112372"/>
              </a:xfrm>
              <a:custGeom>
                <a:avLst/>
                <a:gdLst/>
                <a:ahLst/>
                <a:cxnLst/>
                <a:rect r="r" b="b" t="t" l="l"/>
                <a:pathLst>
                  <a:path h="2112372" w="8615762">
                    <a:moveTo>
                      <a:pt x="8062041" y="2112372"/>
                    </a:moveTo>
                    <a:lnTo>
                      <a:pt x="553720" y="2112372"/>
                    </a:lnTo>
                    <a:cubicBezTo>
                      <a:pt x="247650" y="2112372"/>
                      <a:pt x="0" y="1639596"/>
                      <a:pt x="0" y="1057491"/>
                    </a:cubicBezTo>
                    <a:cubicBezTo>
                      <a:pt x="0" y="472960"/>
                      <a:pt x="247650" y="0"/>
                      <a:pt x="553720" y="0"/>
                    </a:cubicBezTo>
                    <a:lnTo>
                      <a:pt x="8062041" y="0"/>
                    </a:lnTo>
                    <a:cubicBezTo>
                      <a:pt x="8368112" y="0"/>
                      <a:pt x="8615762" y="472960"/>
                      <a:pt x="8615762" y="1057491"/>
                    </a:cubicBezTo>
                    <a:cubicBezTo>
                      <a:pt x="8614491" y="1639596"/>
                      <a:pt x="8366841" y="2112372"/>
                      <a:pt x="8062041" y="2112372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783554" y="328263"/>
              <a:ext cx="7549591" cy="1636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68"/>
                </a:lnSpc>
              </a:pPr>
              <a:r>
                <a:rPr lang="en-US" sz="3168">
                  <a:solidFill>
                    <a:srgbClr val="171717"/>
                  </a:solidFill>
                  <a:latin typeface="Barlow Bold"/>
                </a:rPr>
                <a:t>20% Kualitas</a:t>
              </a:r>
            </a:p>
            <a:p>
              <a:pPr marL="684033" indent="-342017" lvl="1">
                <a:lnSpc>
                  <a:spcPts val="3168"/>
                </a:lnSpc>
                <a:buFont typeface="Arial"/>
                <a:buChar char="•"/>
              </a:pPr>
              <a:r>
                <a:rPr lang="en-US" sz="3168">
                  <a:solidFill>
                    <a:srgbClr val="171717"/>
                  </a:solidFill>
                  <a:latin typeface="Barlow Bold"/>
                </a:rPr>
                <a:t>Keunikasi dan Orisinalitas</a:t>
              </a:r>
            </a:p>
            <a:p>
              <a:pPr marL="684033" indent="-342017" lvl="1">
                <a:lnSpc>
                  <a:spcPts val="3168"/>
                </a:lnSpc>
                <a:buFont typeface="Arial"/>
                <a:buChar char="•"/>
              </a:pPr>
              <a:r>
                <a:rPr lang="en-US" sz="3168">
                  <a:solidFill>
                    <a:srgbClr val="171717"/>
                  </a:solidFill>
                  <a:latin typeface="Barlow Bold"/>
                </a:rPr>
                <a:t>Keterlaksanaan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391558" y="971550"/>
            <a:ext cx="486774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sz="2700">
                <a:solidFill>
                  <a:srgbClr val="171717"/>
                </a:solidFill>
                <a:latin typeface="Barlow Bold"/>
              </a:rPr>
              <a:t>Halaman 33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6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12050217" cy="8983499"/>
            <a:chOff x="0" y="0"/>
            <a:chExt cx="16066956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066956" cy="11977999"/>
              <a:chOff x="0" y="0"/>
              <a:chExt cx="4076246" cy="303886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76247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4076247">
                    <a:moveTo>
                      <a:pt x="3951786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951786" y="0"/>
                    </a:lnTo>
                    <a:cubicBezTo>
                      <a:pt x="4020366" y="0"/>
                      <a:pt x="4076247" y="55880"/>
                      <a:pt x="4076247" y="124460"/>
                    </a:cubicBezTo>
                    <a:lnTo>
                      <a:pt x="4076247" y="2914403"/>
                    </a:lnTo>
                    <a:cubicBezTo>
                      <a:pt x="4076247" y="2982983"/>
                      <a:pt x="4020366" y="3038863"/>
                      <a:pt x="3951786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10800000">
              <a:off x="1386781" y="502600"/>
              <a:ext cx="289704" cy="28970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1039940" y="502600"/>
              <a:ext cx="289704" cy="28970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B6EE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93100" y="502600"/>
              <a:ext cx="289704" cy="28970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sp>
          <p:nvSpPr>
            <p:cNvPr name="AutoShape 11" id="11"/>
            <p:cNvSpPr/>
            <p:nvPr/>
          </p:nvSpPr>
          <p:spPr>
            <a:xfrm rot="0">
              <a:off x="0" y="1266422"/>
              <a:ext cx="16066956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3363333" y="1137339"/>
            <a:ext cx="7791934" cy="15931464"/>
          </a:xfrm>
          <a:custGeom>
            <a:avLst/>
            <a:gdLst/>
            <a:ahLst/>
            <a:cxnLst/>
            <a:rect r="r" b="b" t="t" l="l"/>
            <a:pathLst>
              <a:path h="15931464" w="7791934">
                <a:moveTo>
                  <a:pt x="0" y="0"/>
                </a:moveTo>
                <a:lnTo>
                  <a:pt x="7791934" y="0"/>
                </a:lnTo>
                <a:lnTo>
                  <a:pt x="7791934" y="15931464"/>
                </a:lnTo>
                <a:lnTo>
                  <a:pt x="0" y="1593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1895023"/>
            <a:ext cx="11218435" cy="6982823"/>
          </a:xfrm>
          <a:custGeom>
            <a:avLst/>
            <a:gdLst/>
            <a:ahLst/>
            <a:cxnLst/>
            <a:rect r="r" b="b" t="t" l="l"/>
            <a:pathLst>
              <a:path h="6982823" w="11218435">
                <a:moveTo>
                  <a:pt x="0" y="0"/>
                </a:moveTo>
                <a:lnTo>
                  <a:pt x="11218435" y="0"/>
                </a:lnTo>
                <a:lnTo>
                  <a:pt x="11218435" y="6982823"/>
                </a:lnTo>
                <a:lnTo>
                  <a:pt x="0" y="6982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6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12050217" cy="8983499"/>
            <a:chOff x="0" y="0"/>
            <a:chExt cx="16066956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066956" cy="11977999"/>
              <a:chOff x="0" y="0"/>
              <a:chExt cx="4076246" cy="303886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76247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4076247">
                    <a:moveTo>
                      <a:pt x="3951786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951786" y="0"/>
                    </a:lnTo>
                    <a:cubicBezTo>
                      <a:pt x="4020366" y="0"/>
                      <a:pt x="4076247" y="55880"/>
                      <a:pt x="4076247" y="124460"/>
                    </a:cubicBezTo>
                    <a:lnTo>
                      <a:pt x="4076247" y="2914403"/>
                    </a:lnTo>
                    <a:cubicBezTo>
                      <a:pt x="4076247" y="2982983"/>
                      <a:pt x="4020366" y="3038863"/>
                      <a:pt x="3951786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10800000">
              <a:off x="1386781" y="502600"/>
              <a:ext cx="289704" cy="28970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1039940" y="502600"/>
              <a:ext cx="289704" cy="28970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B6EE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93100" y="502600"/>
              <a:ext cx="289704" cy="28970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sp>
          <p:nvSpPr>
            <p:cNvPr name="AutoShape 11" id="11"/>
            <p:cNvSpPr/>
            <p:nvPr/>
          </p:nvSpPr>
          <p:spPr>
            <a:xfrm rot="0">
              <a:off x="0" y="1266422"/>
              <a:ext cx="16066956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3363333" y="1137339"/>
            <a:ext cx="7791934" cy="15931464"/>
          </a:xfrm>
          <a:custGeom>
            <a:avLst/>
            <a:gdLst/>
            <a:ahLst/>
            <a:cxnLst/>
            <a:rect r="r" b="b" t="t" l="l"/>
            <a:pathLst>
              <a:path h="15931464" w="7791934">
                <a:moveTo>
                  <a:pt x="0" y="0"/>
                </a:moveTo>
                <a:lnTo>
                  <a:pt x="7791934" y="0"/>
                </a:lnTo>
                <a:lnTo>
                  <a:pt x="7791934" y="15931464"/>
                </a:lnTo>
                <a:lnTo>
                  <a:pt x="0" y="1593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0544" y="2222008"/>
            <a:ext cx="11212630" cy="5842983"/>
          </a:xfrm>
          <a:custGeom>
            <a:avLst/>
            <a:gdLst/>
            <a:ahLst/>
            <a:cxnLst/>
            <a:rect r="r" b="b" t="t" l="l"/>
            <a:pathLst>
              <a:path h="5842983" w="11212630">
                <a:moveTo>
                  <a:pt x="0" y="0"/>
                </a:moveTo>
                <a:lnTo>
                  <a:pt x="11212630" y="0"/>
                </a:lnTo>
                <a:lnTo>
                  <a:pt x="11212630" y="5842984"/>
                </a:lnTo>
                <a:lnTo>
                  <a:pt x="0" y="5842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6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12050217" cy="8983499"/>
            <a:chOff x="0" y="0"/>
            <a:chExt cx="16066956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066956" cy="11977999"/>
              <a:chOff x="0" y="0"/>
              <a:chExt cx="4076246" cy="303886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76247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4076247">
                    <a:moveTo>
                      <a:pt x="3951786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951786" y="0"/>
                    </a:lnTo>
                    <a:cubicBezTo>
                      <a:pt x="4020366" y="0"/>
                      <a:pt x="4076247" y="55880"/>
                      <a:pt x="4076247" y="124460"/>
                    </a:cubicBezTo>
                    <a:lnTo>
                      <a:pt x="4076247" y="2914403"/>
                    </a:lnTo>
                    <a:cubicBezTo>
                      <a:pt x="4076247" y="2982983"/>
                      <a:pt x="4020366" y="3038863"/>
                      <a:pt x="3951786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10800000">
              <a:off x="1386781" y="502600"/>
              <a:ext cx="289704" cy="28970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1039940" y="502600"/>
              <a:ext cx="289704" cy="28970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B6EE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93100" y="502600"/>
              <a:ext cx="289704" cy="28970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sp>
          <p:nvSpPr>
            <p:cNvPr name="AutoShape 11" id="11"/>
            <p:cNvSpPr/>
            <p:nvPr/>
          </p:nvSpPr>
          <p:spPr>
            <a:xfrm rot="0">
              <a:off x="0" y="1266422"/>
              <a:ext cx="16066956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3363333" y="1137339"/>
            <a:ext cx="7791934" cy="15931464"/>
          </a:xfrm>
          <a:custGeom>
            <a:avLst/>
            <a:gdLst/>
            <a:ahLst/>
            <a:cxnLst/>
            <a:rect r="r" b="b" t="t" l="l"/>
            <a:pathLst>
              <a:path h="15931464" w="7791934">
                <a:moveTo>
                  <a:pt x="0" y="0"/>
                </a:moveTo>
                <a:lnTo>
                  <a:pt x="7791934" y="0"/>
                </a:lnTo>
                <a:lnTo>
                  <a:pt x="7791934" y="15931464"/>
                </a:lnTo>
                <a:lnTo>
                  <a:pt x="0" y="1593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00090" y="1788803"/>
            <a:ext cx="9953538" cy="7469497"/>
          </a:xfrm>
          <a:custGeom>
            <a:avLst/>
            <a:gdLst/>
            <a:ahLst/>
            <a:cxnLst/>
            <a:rect r="r" b="b" t="t" l="l"/>
            <a:pathLst>
              <a:path h="7469497" w="9953538">
                <a:moveTo>
                  <a:pt x="0" y="0"/>
                </a:moveTo>
                <a:lnTo>
                  <a:pt x="9953538" y="0"/>
                </a:lnTo>
                <a:lnTo>
                  <a:pt x="9953538" y="7469497"/>
                </a:lnTo>
                <a:lnTo>
                  <a:pt x="0" y="7469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6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12050217" cy="8983499"/>
            <a:chOff x="0" y="0"/>
            <a:chExt cx="16066956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066956" cy="11977999"/>
              <a:chOff x="0" y="0"/>
              <a:chExt cx="4076246" cy="303886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76247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4076247">
                    <a:moveTo>
                      <a:pt x="3951786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951786" y="0"/>
                    </a:lnTo>
                    <a:cubicBezTo>
                      <a:pt x="4020366" y="0"/>
                      <a:pt x="4076247" y="55880"/>
                      <a:pt x="4076247" y="124460"/>
                    </a:cubicBezTo>
                    <a:lnTo>
                      <a:pt x="4076247" y="2914403"/>
                    </a:lnTo>
                    <a:cubicBezTo>
                      <a:pt x="4076247" y="2982983"/>
                      <a:pt x="4020366" y="3038863"/>
                      <a:pt x="3951786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10800000">
              <a:off x="1386781" y="502600"/>
              <a:ext cx="289704" cy="28970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1039940" y="502600"/>
              <a:ext cx="289704" cy="28970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B6EE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93100" y="502600"/>
              <a:ext cx="289704" cy="28970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sp>
          <p:nvSpPr>
            <p:cNvPr name="AutoShape 11" id="11"/>
            <p:cNvSpPr/>
            <p:nvPr/>
          </p:nvSpPr>
          <p:spPr>
            <a:xfrm rot="0">
              <a:off x="0" y="1266422"/>
              <a:ext cx="16066956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3363333" y="1137339"/>
            <a:ext cx="7791934" cy="15931464"/>
          </a:xfrm>
          <a:custGeom>
            <a:avLst/>
            <a:gdLst/>
            <a:ahLst/>
            <a:cxnLst/>
            <a:rect r="r" b="b" t="t" l="l"/>
            <a:pathLst>
              <a:path h="15931464" w="7791934">
                <a:moveTo>
                  <a:pt x="0" y="0"/>
                </a:moveTo>
                <a:lnTo>
                  <a:pt x="7791934" y="0"/>
                </a:lnTo>
                <a:lnTo>
                  <a:pt x="7791934" y="15931464"/>
                </a:lnTo>
                <a:lnTo>
                  <a:pt x="0" y="1593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1889699"/>
            <a:ext cx="10840323" cy="4650531"/>
          </a:xfrm>
          <a:custGeom>
            <a:avLst/>
            <a:gdLst/>
            <a:ahLst/>
            <a:cxnLst/>
            <a:rect r="r" b="b" t="t" l="l"/>
            <a:pathLst>
              <a:path h="4650531" w="10840323">
                <a:moveTo>
                  <a:pt x="0" y="0"/>
                </a:moveTo>
                <a:lnTo>
                  <a:pt x="10840323" y="0"/>
                </a:lnTo>
                <a:lnTo>
                  <a:pt x="10840323" y="4650531"/>
                </a:lnTo>
                <a:lnTo>
                  <a:pt x="0" y="4650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6540230"/>
            <a:ext cx="10811870" cy="3041872"/>
          </a:xfrm>
          <a:custGeom>
            <a:avLst/>
            <a:gdLst/>
            <a:ahLst/>
            <a:cxnLst/>
            <a:rect r="r" b="b" t="t" l="l"/>
            <a:pathLst>
              <a:path h="3041872" w="10811870">
                <a:moveTo>
                  <a:pt x="0" y="0"/>
                </a:moveTo>
                <a:lnTo>
                  <a:pt x="10811870" y="0"/>
                </a:lnTo>
                <a:lnTo>
                  <a:pt x="10811870" y="3041872"/>
                </a:lnTo>
                <a:lnTo>
                  <a:pt x="0" y="3041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6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12050217" cy="8983499"/>
            <a:chOff x="0" y="0"/>
            <a:chExt cx="16066956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066956" cy="11977999"/>
              <a:chOff x="0" y="0"/>
              <a:chExt cx="4076246" cy="303886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76247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4076247">
                    <a:moveTo>
                      <a:pt x="3951786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951786" y="0"/>
                    </a:lnTo>
                    <a:cubicBezTo>
                      <a:pt x="4020366" y="0"/>
                      <a:pt x="4076247" y="55880"/>
                      <a:pt x="4076247" y="124460"/>
                    </a:cubicBezTo>
                    <a:lnTo>
                      <a:pt x="4076247" y="2914403"/>
                    </a:lnTo>
                    <a:cubicBezTo>
                      <a:pt x="4076247" y="2982983"/>
                      <a:pt x="4020366" y="3038863"/>
                      <a:pt x="3951786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10800000">
              <a:off x="1386781" y="502600"/>
              <a:ext cx="289704" cy="28970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1039940" y="502600"/>
              <a:ext cx="289704" cy="28970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B6EE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93100" y="502600"/>
              <a:ext cx="289704" cy="28970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sp>
          <p:nvSpPr>
            <p:cNvPr name="AutoShape 11" id="11"/>
            <p:cNvSpPr/>
            <p:nvPr/>
          </p:nvSpPr>
          <p:spPr>
            <a:xfrm rot="0">
              <a:off x="0" y="1266422"/>
              <a:ext cx="16066956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3363333" y="1137339"/>
            <a:ext cx="7791934" cy="15931464"/>
          </a:xfrm>
          <a:custGeom>
            <a:avLst/>
            <a:gdLst/>
            <a:ahLst/>
            <a:cxnLst/>
            <a:rect r="r" b="b" t="t" l="l"/>
            <a:pathLst>
              <a:path h="15931464" w="7791934">
                <a:moveTo>
                  <a:pt x="0" y="0"/>
                </a:moveTo>
                <a:lnTo>
                  <a:pt x="7791934" y="0"/>
                </a:lnTo>
                <a:lnTo>
                  <a:pt x="7791934" y="15931464"/>
                </a:lnTo>
                <a:lnTo>
                  <a:pt x="0" y="1593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1921672"/>
            <a:ext cx="11299670" cy="5382438"/>
          </a:xfrm>
          <a:custGeom>
            <a:avLst/>
            <a:gdLst/>
            <a:ahLst/>
            <a:cxnLst/>
            <a:rect r="r" b="b" t="t" l="l"/>
            <a:pathLst>
              <a:path h="5382438" w="11299670">
                <a:moveTo>
                  <a:pt x="0" y="0"/>
                </a:moveTo>
                <a:lnTo>
                  <a:pt x="11299670" y="0"/>
                </a:lnTo>
                <a:lnTo>
                  <a:pt x="11299670" y="5382438"/>
                </a:lnTo>
                <a:lnTo>
                  <a:pt x="0" y="5382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6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12050217" cy="8983499"/>
            <a:chOff x="0" y="0"/>
            <a:chExt cx="16066956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066956" cy="11977999"/>
              <a:chOff x="0" y="0"/>
              <a:chExt cx="4076246" cy="303886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76247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4076247">
                    <a:moveTo>
                      <a:pt x="3951786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951786" y="0"/>
                    </a:lnTo>
                    <a:cubicBezTo>
                      <a:pt x="4020366" y="0"/>
                      <a:pt x="4076247" y="55880"/>
                      <a:pt x="4076247" y="124460"/>
                    </a:cubicBezTo>
                    <a:lnTo>
                      <a:pt x="4076247" y="2914403"/>
                    </a:lnTo>
                    <a:cubicBezTo>
                      <a:pt x="4076247" y="2982983"/>
                      <a:pt x="4020366" y="3038863"/>
                      <a:pt x="3951786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10800000">
              <a:off x="1386781" y="502600"/>
              <a:ext cx="289704" cy="28970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1039940" y="502600"/>
              <a:ext cx="289704" cy="28970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B6EE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93100" y="502600"/>
              <a:ext cx="289704" cy="28970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sp>
          <p:nvSpPr>
            <p:cNvPr name="AutoShape 11" id="11"/>
            <p:cNvSpPr/>
            <p:nvPr/>
          </p:nvSpPr>
          <p:spPr>
            <a:xfrm rot="0">
              <a:off x="0" y="1266422"/>
              <a:ext cx="16066956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3363333" y="1137339"/>
            <a:ext cx="7791934" cy="15931464"/>
          </a:xfrm>
          <a:custGeom>
            <a:avLst/>
            <a:gdLst/>
            <a:ahLst/>
            <a:cxnLst/>
            <a:rect r="r" b="b" t="t" l="l"/>
            <a:pathLst>
              <a:path h="15931464" w="7791934">
                <a:moveTo>
                  <a:pt x="0" y="0"/>
                </a:moveTo>
                <a:lnTo>
                  <a:pt x="7791934" y="0"/>
                </a:lnTo>
                <a:lnTo>
                  <a:pt x="7791934" y="15931464"/>
                </a:lnTo>
                <a:lnTo>
                  <a:pt x="0" y="1593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2005068"/>
            <a:ext cx="11240161" cy="4341619"/>
          </a:xfrm>
          <a:custGeom>
            <a:avLst/>
            <a:gdLst/>
            <a:ahLst/>
            <a:cxnLst/>
            <a:rect r="r" b="b" t="t" l="l"/>
            <a:pathLst>
              <a:path h="4341619" w="11240161">
                <a:moveTo>
                  <a:pt x="0" y="0"/>
                </a:moveTo>
                <a:lnTo>
                  <a:pt x="11240161" y="0"/>
                </a:lnTo>
                <a:lnTo>
                  <a:pt x="11240161" y="4341619"/>
                </a:lnTo>
                <a:lnTo>
                  <a:pt x="0" y="4341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6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12050217" cy="8983499"/>
            <a:chOff x="0" y="0"/>
            <a:chExt cx="16066956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066956" cy="11977999"/>
              <a:chOff x="0" y="0"/>
              <a:chExt cx="4076246" cy="303886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76247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4076247">
                    <a:moveTo>
                      <a:pt x="3951786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951786" y="0"/>
                    </a:lnTo>
                    <a:cubicBezTo>
                      <a:pt x="4020366" y="0"/>
                      <a:pt x="4076247" y="55880"/>
                      <a:pt x="4076247" y="124460"/>
                    </a:cubicBezTo>
                    <a:lnTo>
                      <a:pt x="4076247" y="2914403"/>
                    </a:lnTo>
                    <a:cubicBezTo>
                      <a:pt x="4076247" y="2982983"/>
                      <a:pt x="4020366" y="3038863"/>
                      <a:pt x="3951786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10800000">
              <a:off x="1386781" y="502600"/>
              <a:ext cx="289704" cy="28970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1039940" y="502600"/>
              <a:ext cx="289704" cy="28970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B6EE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93100" y="502600"/>
              <a:ext cx="289704" cy="28970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sp>
          <p:nvSpPr>
            <p:cNvPr name="AutoShape 11" id="11"/>
            <p:cNvSpPr/>
            <p:nvPr/>
          </p:nvSpPr>
          <p:spPr>
            <a:xfrm rot="0">
              <a:off x="0" y="1266422"/>
              <a:ext cx="16066956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3363333" y="1137339"/>
            <a:ext cx="7791934" cy="15931464"/>
          </a:xfrm>
          <a:custGeom>
            <a:avLst/>
            <a:gdLst/>
            <a:ahLst/>
            <a:cxnLst/>
            <a:rect r="r" b="b" t="t" l="l"/>
            <a:pathLst>
              <a:path h="15931464" w="7791934">
                <a:moveTo>
                  <a:pt x="0" y="0"/>
                </a:moveTo>
                <a:lnTo>
                  <a:pt x="7791934" y="0"/>
                </a:lnTo>
                <a:lnTo>
                  <a:pt x="7791934" y="15931464"/>
                </a:lnTo>
                <a:lnTo>
                  <a:pt x="0" y="1593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1878294"/>
            <a:ext cx="11300826" cy="6563712"/>
          </a:xfrm>
          <a:custGeom>
            <a:avLst/>
            <a:gdLst/>
            <a:ahLst/>
            <a:cxnLst/>
            <a:rect r="r" b="b" t="t" l="l"/>
            <a:pathLst>
              <a:path h="6563712" w="11300826">
                <a:moveTo>
                  <a:pt x="0" y="0"/>
                </a:moveTo>
                <a:lnTo>
                  <a:pt x="11300826" y="0"/>
                </a:lnTo>
                <a:lnTo>
                  <a:pt x="11300826" y="6563712"/>
                </a:lnTo>
                <a:lnTo>
                  <a:pt x="0" y="656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6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12050217" cy="8983499"/>
            <a:chOff x="0" y="0"/>
            <a:chExt cx="16066956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066956" cy="11977999"/>
              <a:chOff x="0" y="0"/>
              <a:chExt cx="4076246" cy="303886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76247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4076247">
                    <a:moveTo>
                      <a:pt x="3951786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951786" y="0"/>
                    </a:lnTo>
                    <a:cubicBezTo>
                      <a:pt x="4020366" y="0"/>
                      <a:pt x="4076247" y="55880"/>
                      <a:pt x="4076247" y="124460"/>
                    </a:cubicBezTo>
                    <a:lnTo>
                      <a:pt x="4076247" y="2914403"/>
                    </a:lnTo>
                    <a:cubicBezTo>
                      <a:pt x="4076247" y="2982983"/>
                      <a:pt x="4020366" y="3038863"/>
                      <a:pt x="3951786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10800000">
              <a:off x="1386781" y="502600"/>
              <a:ext cx="289704" cy="28970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1039940" y="502600"/>
              <a:ext cx="289704" cy="28970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B6EE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93100" y="502600"/>
              <a:ext cx="289704" cy="28970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sp>
          <p:nvSpPr>
            <p:cNvPr name="AutoShape 11" id="11"/>
            <p:cNvSpPr/>
            <p:nvPr/>
          </p:nvSpPr>
          <p:spPr>
            <a:xfrm rot="0">
              <a:off x="0" y="1266422"/>
              <a:ext cx="16066956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3363333" y="1137339"/>
            <a:ext cx="7791934" cy="15931464"/>
          </a:xfrm>
          <a:custGeom>
            <a:avLst/>
            <a:gdLst/>
            <a:ahLst/>
            <a:cxnLst/>
            <a:rect r="r" b="b" t="t" l="l"/>
            <a:pathLst>
              <a:path h="15931464" w="7791934">
                <a:moveTo>
                  <a:pt x="0" y="0"/>
                </a:moveTo>
                <a:lnTo>
                  <a:pt x="7791934" y="0"/>
                </a:lnTo>
                <a:lnTo>
                  <a:pt x="7791934" y="15931464"/>
                </a:lnTo>
                <a:lnTo>
                  <a:pt x="0" y="1593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2042648"/>
            <a:ext cx="11230416" cy="5545018"/>
          </a:xfrm>
          <a:custGeom>
            <a:avLst/>
            <a:gdLst/>
            <a:ahLst/>
            <a:cxnLst/>
            <a:rect r="r" b="b" t="t" l="l"/>
            <a:pathLst>
              <a:path h="5545018" w="11230416">
                <a:moveTo>
                  <a:pt x="0" y="0"/>
                </a:moveTo>
                <a:lnTo>
                  <a:pt x="11230416" y="0"/>
                </a:lnTo>
                <a:lnTo>
                  <a:pt x="11230416" y="5545018"/>
                </a:lnTo>
                <a:lnTo>
                  <a:pt x="0" y="5545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8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16984499" cy="8983499"/>
            <a:chOff x="0" y="0"/>
            <a:chExt cx="22645999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645999" cy="11977999"/>
              <a:chOff x="0" y="0"/>
              <a:chExt cx="5745374" cy="303886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745374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5745374">
                    <a:moveTo>
                      <a:pt x="5620914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20914" y="0"/>
                    </a:lnTo>
                    <a:cubicBezTo>
                      <a:pt x="5689494" y="0"/>
                      <a:pt x="5745374" y="55880"/>
                      <a:pt x="5745374" y="124460"/>
                    </a:cubicBezTo>
                    <a:lnTo>
                      <a:pt x="5745374" y="2914403"/>
                    </a:lnTo>
                    <a:cubicBezTo>
                      <a:pt x="5745374" y="2982983"/>
                      <a:pt x="5689494" y="3038863"/>
                      <a:pt x="5620914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0" y="1266422"/>
              <a:ext cx="22645999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" id="6"/>
            <p:cNvGrpSpPr/>
            <p:nvPr/>
          </p:nvGrpSpPr>
          <p:grpSpPr>
            <a:xfrm rot="-10800000">
              <a:off x="1386781" y="502600"/>
              <a:ext cx="289704" cy="289704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10800000">
              <a:off x="1039940" y="502600"/>
              <a:ext cx="289704" cy="28970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814B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693100" y="502600"/>
              <a:ext cx="289704" cy="28970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10103131" y="2353790"/>
            <a:ext cx="6533999" cy="6533999"/>
            <a:chOff x="0" y="0"/>
            <a:chExt cx="8711999" cy="871199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8711999" cy="8711999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323601" y="323617"/>
              <a:ext cx="8064797" cy="8064765"/>
              <a:chOff x="0" y="0"/>
              <a:chExt cx="6350000" cy="634997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41272" t="-64287" r="-20698" b="-51674"/>
                </a:stretch>
              </a:blipFill>
            </p:spPr>
          </p:sp>
        </p:grpSp>
      </p:grpSp>
      <p:grpSp>
        <p:nvGrpSpPr>
          <p:cNvPr name="Group 17" id="17"/>
          <p:cNvGrpSpPr/>
          <p:nvPr/>
        </p:nvGrpSpPr>
        <p:grpSpPr>
          <a:xfrm rot="0">
            <a:off x="1672681" y="3910505"/>
            <a:ext cx="4052494" cy="593098"/>
            <a:chOff x="0" y="0"/>
            <a:chExt cx="7558192" cy="1106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559463" cy="1106170"/>
            </a:xfrm>
            <a:custGeom>
              <a:avLst/>
              <a:gdLst/>
              <a:ahLst/>
              <a:cxnLst/>
              <a:rect r="r" b="b" t="t" l="l"/>
              <a:pathLst>
                <a:path h="1106170" w="7559463">
                  <a:moveTo>
                    <a:pt x="7005742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7005742" y="0"/>
                  </a:lnTo>
                  <a:cubicBezTo>
                    <a:pt x="7311813" y="0"/>
                    <a:pt x="7559463" y="247650"/>
                    <a:pt x="7559463" y="553720"/>
                  </a:cubicBezTo>
                  <a:cubicBezTo>
                    <a:pt x="7558192" y="858520"/>
                    <a:pt x="7310542" y="1106170"/>
                    <a:pt x="7005742" y="110617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920504" y="4056255"/>
            <a:ext cx="5758513" cy="33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9"/>
              </a:lnSpc>
            </a:pPr>
            <a:r>
              <a:rPr lang="en-US" sz="2499">
                <a:solidFill>
                  <a:srgbClr val="171717"/>
                </a:solidFill>
                <a:latin typeface="Barlow Medium"/>
              </a:rPr>
              <a:t>Prestasi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72681" y="2126717"/>
            <a:ext cx="5969547" cy="1273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15"/>
              </a:lnSpc>
            </a:pPr>
            <a:r>
              <a:rPr lang="en-US" sz="7215">
                <a:solidFill>
                  <a:srgbClr val="171717"/>
                </a:solidFill>
                <a:latin typeface="Barlow Bold"/>
              </a:rPr>
              <a:t>Ridha Arrahmi</a:t>
            </a:r>
          </a:p>
          <a:p>
            <a:pPr>
              <a:lnSpc>
                <a:spcPts val="2886"/>
              </a:lnSpc>
            </a:pPr>
            <a:r>
              <a:rPr lang="en-US" sz="2886">
                <a:solidFill>
                  <a:srgbClr val="171717"/>
                </a:solidFill>
                <a:latin typeface="Barlow"/>
              </a:rPr>
              <a:t>Teknologi Informasi 2020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2681" y="4760777"/>
            <a:ext cx="6485193" cy="222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"/>
              </a:rPr>
              <a:t>Presenter Proceeding Konferensi Ilmiah Internasional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"/>
              </a:rPr>
              <a:t>Silver Medal PIMNAS 36 2024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"/>
              </a:rPr>
              <a:t>Pendanaan PKM-K 2023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"/>
              </a:rPr>
              <a:t>Mahasiswa Berprestasi II Fasilkom-TI 2023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"/>
              </a:rPr>
              <a:t>Terbaik I DAQ MTQM-10 USU 2022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"/>
              </a:rPr>
              <a:t>Mahasiswa Berprestasi II Fasilkom-TI 2021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672681" y="7496884"/>
            <a:ext cx="4052494" cy="593098"/>
            <a:chOff x="0" y="0"/>
            <a:chExt cx="7558192" cy="110617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559463" cy="1106170"/>
            </a:xfrm>
            <a:custGeom>
              <a:avLst/>
              <a:gdLst/>
              <a:ahLst/>
              <a:cxnLst/>
              <a:rect r="r" b="b" t="t" l="l"/>
              <a:pathLst>
                <a:path h="1106170" w="7559463">
                  <a:moveTo>
                    <a:pt x="7005742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7005742" y="0"/>
                  </a:lnTo>
                  <a:cubicBezTo>
                    <a:pt x="7311813" y="0"/>
                    <a:pt x="7559463" y="247650"/>
                    <a:pt x="7559463" y="553720"/>
                  </a:cubicBezTo>
                  <a:cubicBezTo>
                    <a:pt x="7558192" y="858520"/>
                    <a:pt x="7310542" y="1106170"/>
                    <a:pt x="7005742" y="110617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920504" y="7642633"/>
            <a:ext cx="5758513" cy="33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9"/>
              </a:lnSpc>
            </a:pPr>
            <a:r>
              <a:rPr lang="en-US" sz="2499">
                <a:solidFill>
                  <a:srgbClr val="171717"/>
                </a:solidFill>
                <a:latin typeface="Barlow Medium"/>
              </a:rPr>
              <a:t>Publikasi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72681" y="8204281"/>
            <a:ext cx="5758513" cy="968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"/>
              </a:rPr>
              <a:t>2 Jurnal Ilmiah Internasional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"/>
              </a:rPr>
              <a:t>2 Prosiding Konferensi Ilmiah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"/>
              </a:rPr>
              <a:t>1 HAKI + Buku Ber-ISBN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8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16984499" cy="8983499"/>
            <a:chOff x="0" y="0"/>
            <a:chExt cx="22645999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645999" cy="11977999"/>
              <a:chOff x="0" y="0"/>
              <a:chExt cx="5745374" cy="303886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745374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5745374">
                    <a:moveTo>
                      <a:pt x="5620914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20914" y="0"/>
                    </a:lnTo>
                    <a:cubicBezTo>
                      <a:pt x="5689494" y="0"/>
                      <a:pt x="5745374" y="55880"/>
                      <a:pt x="5745374" y="124460"/>
                    </a:cubicBezTo>
                    <a:lnTo>
                      <a:pt x="5745374" y="2914403"/>
                    </a:lnTo>
                    <a:cubicBezTo>
                      <a:pt x="5745374" y="2982983"/>
                      <a:pt x="5689494" y="3038863"/>
                      <a:pt x="5620914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0" y="1266422"/>
              <a:ext cx="22645999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" id="6"/>
            <p:cNvGrpSpPr/>
            <p:nvPr/>
          </p:nvGrpSpPr>
          <p:grpSpPr>
            <a:xfrm rot="-10800000">
              <a:off x="1386781" y="502600"/>
              <a:ext cx="289704" cy="289704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10800000">
              <a:off x="1039940" y="502600"/>
              <a:ext cx="289704" cy="28970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814B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693100" y="502600"/>
              <a:ext cx="289704" cy="28970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7311767" y="4688513"/>
            <a:ext cx="3664466" cy="3353783"/>
          </a:xfrm>
          <a:custGeom>
            <a:avLst/>
            <a:gdLst/>
            <a:ahLst/>
            <a:cxnLst/>
            <a:rect r="r" b="b" t="t" l="l"/>
            <a:pathLst>
              <a:path h="3353783" w="3664466">
                <a:moveTo>
                  <a:pt x="0" y="0"/>
                </a:moveTo>
                <a:lnTo>
                  <a:pt x="3664466" y="0"/>
                </a:lnTo>
                <a:lnTo>
                  <a:pt x="3664466" y="3353783"/>
                </a:lnTo>
                <a:lnTo>
                  <a:pt x="0" y="3353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022036" y="4688513"/>
            <a:ext cx="3618965" cy="3353783"/>
          </a:xfrm>
          <a:custGeom>
            <a:avLst/>
            <a:gdLst/>
            <a:ahLst/>
            <a:cxnLst/>
            <a:rect r="r" b="b" t="t" l="l"/>
            <a:pathLst>
              <a:path h="3353783" w="3618965">
                <a:moveTo>
                  <a:pt x="0" y="0"/>
                </a:moveTo>
                <a:lnTo>
                  <a:pt x="3618965" y="0"/>
                </a:lnTo>
                <a:lnTo>
                  <a:pt x="3618965" y="3353783"/>
                </a:lnTo>
                <a:lnTo>
                  <a:pt x="0" y="33537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99552" y="4688513"/>
            <a:ext cx="3664466" cy="3432436"/>
          </a:xfrm>
          <a:custGeom>
            <a:avLst/>
            <a:gdLst/>
            <a:ahLst/>
            <a:cxnLst/>
            <a:rect r="r" b="b" t="t" l="l"/>
            <a:pathLst>
              <a:path h="3432436" w="3664466">
                <a:moveTo>
                  <a:pt x="0" y="0"/>
                </a:moveTo>
                <a:lnTo>
                  <a:pt x="3664465" y="0"/>
                </a:lnTo>
                <a:lnTo>
                  <a:pt x="3664465" y="3432437"/>
                </a:lnTo>
                <a:lnTo>
                  <a:pt x="0" y="3432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646999" y="1891761"/>
            <a:ext cx="12994002" cy="107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171717"/>
                </a:solidFill>
                <a:latin typeface="Barlow Bold"/>
              </a:rPr>
              <a:t>Diskusi Kasus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1750" y="3096179"/>
            <a:ext cx="16984499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71717"/>
                </a:solidFill>
                <a:latin typeface="Open Sans"/>
              </a:rPr>
              <a:t>https://sdgs.bappenas.go.id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39832" y="6842738"/>
            <a:ext cx="9619468" cy="3230259"/>
            <a:chOff x="0" y="0"/>
            <a:chExt cx="12825958" cy="430701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2825958" cy="4307011"/>
              <a:chOff x="0" y="0"/>
              <a:chExt cx="3253993" cy="109270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253993" cy="1092705"/>
              </a:xfrm>
              <a:custGeom>
                <a:avLst/>
                <a:gdLst/>
                <a:ahLst/>
                <a:cxnLst/>
                <a:rect r="r" b="b" t="t" l="l"/>
                <a:pathLst>
                  <a:path h="1092705" w="3253993">
                    <a:moveTo>
                      <a:pt x="3129533" y="1092705"/>
                    </a:moveTo>
                    <a:lnTo>
                      <a:pt x="124460" y="1092705"/>
                    </a:lnTo>
                    <a:cubicBezTo>
                      <a:pt x="55880" y="1092705"/>
                      <a:pt x="0" y="1036825"/>
                      <a:pt x="0" y="96824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129533" y="0"/>
                    </a:lnTo>
                    <a:cubicBezTo>
                      <a:pt x="3198113" y="0"/>
                      <a:pt x="3253993" y="55880"/>
                      <a:pt x="3253993" y="124460"/>
                    </a:cubicBezTo>
                    <a:lnTo>
                      <a:pt x="3253993" y="968245"/>
                    </a:lnTo>
                    <a:cubicBezTo>
                      <a:pt x="3253993" y="1036825"/>
                      <a:pt x="3198113" y="1092705"/>
                      <a:pt x="3129533" y="109270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6" id="6"/>
            <p:cNvSpPr/>
            <p:nvPr/>
          </p:nvSpPr>
          <p:spPr>
            <a:xfrm>
              <a:off x="0" y="1204195"/>
              <a:ext cx="12825958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" id="7"/>
            <p:cNvGrpSpPr/>
            <p:nvPr/>
          </p:nvGrpSpPr>
          <p:grpSpPr>
            <a:xfrm rot="-10800000">
              <a:off x="785428" y="180723"/>
              <a:ext cx="164079" cy="104171"/>
              <a:chOff x="0" y="0"/>
              <a:chExt cx="3596434" cy="228331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596434" cy="2283313"/>
              </a:xfrm>
              <a:custGeom>
                <a:avLst/>
                <a:gdLst/>
                <a:ahLst/>
                <a:cxnLst/>
                <a:rect r="r" b="b" t="t" l="l"/>
                <a:pathLst>
                  <a:path h="2283313" w="3596434">
                    <a:moveTo>
                      <a:pt x="1798217" y="0"/>
                    </a:moveTo>
                    <a:cubicBezTo>
                      <a:pt x="805089" y="0"/>
                      <a:pt x="0" y="511137"/>
                      <a:pt x="0" y="1141657"/>
                    </a:cubicBezTo>
                    <a:cubicBezTo>
                      <a:pt x="0" y="1772176"/>
                      <a:pt x="805089" y="2283313"/>
                      <a:pt x="1798217" y="2283313"/>
                    </a:cubicBezTo>
                    <a:cubicBezTo>
                      <a:pt x="2791345" y="2283313"/>
                      <a:pt x="3596434" y="1772176"/>
                      <a:pt x="3596434" y="1141657"/>
                    </a:cubicBezTo>
                    <a:cubicBezTo>
                      <a:pt x="3596434" y="511137"/>
                      <a:pt x="2791345" y="0"/>
                      <a:pt x="1798217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588988" y="180723"/>
              <a:ext cx="164079" cy="104171"/>
              <a:chOff x="0" y="0"/>
              <a:chExt cx="3596434" cy="228331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596434" cy="2283313"/>
              </a:xfrm>
              <a:custGeom>
                <a:avLst/>
                <a:gdLst/>
                <a:ahLst/>
                <a:cxnLst/>
                <a:rect r="r" b="b" t="t" l="l"/>
                <a:pathLst>
                  <a:path h="2283313" w="3596434">
                    <a:moveTo>
                      <a:pt x="1798217" y="0"/>
                    </a:moveTo>
                    <a:cubicBezTo>
                      <a:pt x="805089" y="0"/>
                      <a:pt x="0" y="511137"/>
                      <a:pt x="0" y="1141657"/>
                    </a:cubicBezTo>
                    <a:cubicBezTo>
                      <a:pt x="0" y="1772176"/>
                      <a:pt x="805089" y="2283313"/>
                      <a:pt x="1798217" y="2283313"/>
                    </a:cubicBezTo>
                    <a:cubicBezTo>
                      <a:pt x="2791345" y="2283313"/>
                      <a:pt x="3596434" y="1772176"/>
                      <a:pt x="3596434" y="1141657"/>
                    </a:cubicBezTo>
                    <a:cubicBezTo>
                      <a:pt x="3596434" y="511137"/>
                      <a:pt x="2791345" y="0"/>
                      <a:pt x="1798217" y="0"/>
                    </a:cubicBezTo>
                    <a:close/>
                  </a:path>
                </a:pathLst>
              </a:custGeom>
              <a:solidFill>
                <a:srgbClr val="FF814B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-10800000">
              <a:off x="392549" y="180723"/>
              <a:ext cx="164079" cy="104171"/>
              <a:chOff x="0" y="0"/>
              <a:chExt cx="3596434" cy="228331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596434" cy="2283313"/>
              </a:xfrm>
              <a:custGeom>
                <a:avLst/>
                <a:gdLst/>
                <a:ahLst/>
                <a:cxnLst/>
                <a:rect r="r" b="b" t="t" l="l"/>
                <a:pathLst>
                  <a:path h="2283313" w="3596434">
                    <a:moveTo>
                      <a:pt x="1798217" y="0"/>
                    </a:moveTo>
                    <a:cubicBezTo>
                      <a:pt x="805089" y="0"/>
                      <a:pt x="0" y="511137"/>
                      <a:pt x="0" y="1141657"/>
                    </a:cubicBezTo>
                    <a:cubicBezTo>
                      <a:pt x="0" y="1772176"/>
                      <a:pt x="805089" y="2283313"/>
                      <a:pt x="1798217" y="2283313"/>
                    </a:cubicBezTo>
                    <a:cubicBezTo>
                      <a:pt x="2791345" y="2283313"/>
                      <a:pt x="3596434" y="1772176"/>
                      <a:pt x="3596434" y="1141657"/>
                    </a:cubicBezTo>
                    <a:cubicBezTo>
                      <a:pt x="3596434" y="511137"/>
                      <a:pt x="2791345" y="0"/>
                      <a:pt x="1798217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true" flipV="false" rot="0">
            <a:off x="4601840" y="6181761"/>
            <a:ext cx="3905385" cy="7782470"/>
          </a:xfrm>
          <a:custGeom>
            <a:avLst/>
            <a:gdLst/>
            <a:ahLst/>
            <a:cxnLst/>
            <a:rect r="r" b="b" t="t" l="l"/>
            <a:pathLst>
              <a:path h="7782470" w="3905385">
                <a:moveTo>
                  <a:pt x="3905385" y="0"/>
                </a:moveTo>
                <a:lnTo>
                  <a:pt x="0" y="0"/>
                </a:lnTo>
                <a:lnTo>
                  <a:pt x="0" y="7782470"/>
                </a:lnTo>
                <a:lnTo>
                  <a:pt x="3905385" y="7782470"/>
                </a:lnTo>
                <a:lnTo>
                  <a:pt x="390538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383898" y="7897725"/>
            <a:ext cx="6323831" cy="80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3"/>
              </a:lnSpc>
            </a:pPr>
            <a:r>
              <a:rPr lang="en-US" sz="5983">
                <a:solidFill>
                  <a:srgbClr val="171717"/>
                </a:solidFill>
                <a:latin typeface="Barlow Bold"/>
              </a:rPr>
              <a:t>Terima kasih!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34384" y="8642844"/>
            <a:ext cx="7630363" cy="464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>
                <a:solidFill>
                  <a:srgbClr val="000000"/>
                </a:solidFill>
                <a:latin typeface="Barlow Medium"/>
              </a:rPr>
              <a:t>e-mail: ridhaarrahmi@gmail.com ; ig: ridhaarrhm_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88444" y="9191625"/>
            <a:ext cx="632224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171717"/>
                </a:solidFill>
                <a:latin typeface="Open Sans Bold"/>
              </a:rPr>
              <a:t>https://s.id/GK-FasilkomTI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5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319530"/>
            <a:ext cx="12717138" cy="7647940"/>
            <a:chOff x="0" y="0"/>
            <a:chExt cx="16956184" cy="1019725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956184" cy="10197253"/>
              <a:chOff x="0" y="0"/>
              <a:chExt cx="4301847" cy="258708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301847" cy="2587081"/>
              </a:xfrm>
              <a:custGeom>
                <a:avLst/>
                <a:gdLst/>
                <a:ahLst/>
                <a:cxnLst/>
                <a:rect r="r" b="b" t="t" l="l"/>
                <a:pathLst>
                  <a:path h="2587081" w="4301847">
                    <a:moveTo>
                      <a:pt x="4177387" y="2587081"/>
                    </a:moveTo>
                    <a:lnTo>
                      <a:pt x="124460" y="2587081"/>
                    </a:lnTo>
                    <a:cubicBezTo>
                      <a:pt x="55880" y="2587081"/>
                      <a:pt x="0" y="2531201"/>
                      <a:pt x="0" y="246262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177387" y="0"/>
                    </a:lnTo>
                    <a:cubicBezTo>
                      <a:pt x="4245967" y="0"/>
                      <a:pt x="4301847" y="55880"/>
                      <a:pt x="4301847" y="124460"/>
                    </a:cubicBezTo>
                    <a:lnTo>
                      <a:pt x="4301847" y="2462621"/>
                    </a:lnTo>
                    <a:cubicBezTo>
                      <a:pt x="4301847" y="2531201"/>
                      <a:pt x="4245967" y="2587081"/>
                      <a:pt x="4177387" y="258708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0" y="1266422"/>
              <a:ext cx="16736288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" id="6"/>
            <p:cNvGrpSpPr/>
            <p:nvPr/>
          </p:nvGrpSpPr>
          <p:grpSpPr>
            <a:xfrm rot="-10800000">
              <a:off x="1386781" y="502600"/>
              <a:ext cx="289704" cy="289704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10800000">
              <a:off x="1039940" y="502600"/>
              <a:ext cx="289704" cy="28970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558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693100" y="502600"/>
              <a:ext cx="289704" cy="28970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sp>
        <p:nvSpPr>
          <p:cNvPr name="TextBox 12" id="12"/>
          <p:cNvSpPr txBox="true"/>
          <p:nvPr/>
        </p:nvSpPr>
        <p:spPr>
          <a:xfrm rot="0">
            <a:off x="1917294" y="3460804"/>
            <a:ext cx="11034621" cy="3632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00"/>
              </a:lnSpc>
            </a:pPr>
            <a:r>
              <a:rPr lang="en-US" sz="14000">
                <a:solidFill>
                  <a:srgbClr val="171717"/>
                </a:solidFill>
                <a:latin typeface="Barlow Bold"/>
              </a:rPr>
              <a:t>Sudah siap belajar?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823219" y="737588"/>
            <a:ext cx="8093387" cy="15618817"/>
          </a:xfrm>
          <a:custGeom>
            <a:avLst/>
            <a:gdLst/>
            <a:ahLst/>
            <a:cxnLst/>
            <a:rect r="r" b="b" t="t" l="l"/>
            <a:pathLst>
              <a:path h="15618817" w="8093387">
                <a:moveTo>
                  <a:pt x="0" y="0"/>
                </a:moveTo>
                <a:lnTo>
                  <a:pt x="8093387" y="0"/>
                </a:lnTo>
                <a:lnTo>
                  <a:pt x="8093387" y="15618817"/>
                </a:lnTo>
                <a:lnTo>
                  <a:pt x="0" y="15618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5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209" y="1028700"/>
            <a:ext cx="9358091" cy="8229600"/>
            <a:chOff x="0" y="0"/>
            <a:chExt cx="12477455" cy="10972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2477455" cy="10972800"/>
              <a:chOff x="0" y="0"/>
              <a:chExt cx="3165576" cy="278384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65577" cy="2783840"/>
              </a:xfrm>
              <a:custGeom>
                <a:avLst/>
                <a:gdLst/>
                <a:ahLst/>
                <a:cxnLst/>
                <a:rect r="r" b="b" t="t" l="l"/>
                <a:pathLst>
                  <a:path h="2783840" w="3165577">
                    <a:moveTo>
                      <a:pt x="3041117" y="2783840"/>
                    </a:moveTo>
                    <a:lnTo>
                      <a:pt x="124460" y="2783840"/>
                    </a:lnTo>
                    <a:cubicBezTo>
                      <a:pt x="55880" y="2783840"/>
                      <a:pt x="0" y="2727960"/>
                      <a:pt x="0" y="26593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41117" y="0"/>
                    </a:lnTo>
                    <a:cubicBezTo>
                      <a:pt x="3109696" y="0"/>
                      <a:pt x="3165577" y="55880"/>
                      <a:pt x="3165577" y="124460"/>
                    </a:cubicBezTo>
                    <a:lnTo>
                      <a:pt x="3165577" y="2659380"/>
                    </a:lnTo>
                    <a:cubicBezTo>
                      <a:pt x="3165577" y="2727960"/>
                      <a:pt x="3109696" y="2783840"/>
                      <a:pt x="3041117" y="27838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10800000">
              <a:off x="1386781" y="556357"/>
              <a:ext cx="289704" cy="28970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1039940" y="556357"/>
              <a:ext cx="289704" cy="28970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558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693100" y="556357"/>
              <a:ext cx="289704" cy="28970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sp>
          <p:nvSpPr>
            <p:cNvPr name="AutoShape 11" id="11"/>
            <p:cNvSpPr/>
            <p:nvPr/>
          </p:nvSpPr>
          <p:spPr>
            <a:xfrm rot="0">
              <a:off x="0" y="1320180"/>
              <a:ext cx="12477455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10018" y="3420071"/>
            <a:ext cx="6488777" cy="14390434"/>
          </a:xfrm>
          <a:custGeom>
            <a:avLst/>
            <a:gdLst/>
            <a:ahLst/>
            <a:cxnLst/>
            <a:rect r="r" b="b" t="t" l="l"/>
            <a:pathLst>
              <a:path h="14390434" w="6488777">
                <a:moveTo>
                  <a:pt x="0" y="0"/>
                </a:moveTo>
                <a:lnTo>
                  <a:pt x="6488778" y="0"/>
                </a:lnTo>
                <a:lnTo>
                  <a:pt x="6488778" y="14390434"/>
                </a:lnTo>
                <a:lnTo>
                  <a:pt x="0" y="14390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96699" y="1028700"/>
            <a:ext cx="5115417" cy="2579189"/>
            <a:chOff x="0" y="0"/>
            <a:chExt cx="6820556" cy="343891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2218132"/>
              <a:ext cx="4512200" cy="1220786"/>
              <a:chOff x="0" y="0"/>
              <a:chExt cx="4088562" cy="110617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089832" cy="1106170"/>
              </a:xfrm>
              <a:custGeom>
                <a:avLst/>
                <a:gdLst/>
                <a:ahLst/>
                <a:cxnLst/>
                <a:rect r="r" b="b" t="t" l="l"/>
                <a:pathLst>
                  <a:path h="1106170" w="4089832">
                    <a:moveTo>
                      <a:pt x="3536112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3536112" y="0"/>
                    </a:lnTo>
                    <a:cubicBezTo>
                      <a:pt x="3842182" y="0"/>
                      <a:pt x="4089832" y="247650"/>
                      <a:pt x="4089832" y="553720"/>
                    </a:cubicBezTo>
                    <a:cubicBezTo>
                      <a:pt x="4088562" y="858520"/>
                      <a:pt x="3840912" y="1106170"/>
                      <a:pt x="3536112" y="110617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526459" y="2561826"/>
              <a:ext cx="3459282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000">
                  <a:solidFill>
                    <a:srgbClr val="FFFFFF"/>
                  </a:solidFill>
                  <a:latin typeface="Barlow Medium"/>
                </a:rPr>
                <a:t>Apa saja?????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33350"/>
              <a:ext cx="6820556" cy="1483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171717"/>
                  </a:solidFill>
                  <a:latin typeface="Barlow Bold"/>
                </a:rPr>
                <a:t>Topik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528771" y="2909124"/>
            <a:ext cx="8102967" cy="5333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71717"/>
                </a:solidFill>
                <a:latin typeface="Barlow Bold"/>
              </a:rPr>
              <a:t>Mengapa penting memaksimalkan Gagasan Kreatif (GK)?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71717"/>
                </a:solidFill>
                <a:latin typeface="Barlow Bold"/>
              </a:rPr>
              <a:t>Apa saja komponen Gagasan Kreatif (GK)?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71717"/>
                </a:solidFill>
                <a:latin typeface="Barlow Bold"/>
              </a:rPr>
              <a:t>Bagaimana penilaian Gagasan Kreatif (GK)?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71717"/>
                </a:solidFill>
                <a:latin typeface="Barlow Bold"/>
              </a:rPr>
              <a:t>Bedah Karya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71717"/>
                </a:solidFill>
                <a:latin typeface="Barlow Bold"/>
              </a:rPr>
              <a:t>Studi Kasus + Diskusi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5B6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16984499" cy="8983499"/>
            <a:chOff x="0" y="0"/>
            <a:chExt cx="5745374" cy="30388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45374" cy="3038863"/>
            </a:xfrm>
            <a:custGeom>
              <a:avLst/>
              <a:gdLst/>
              <a:ahLst/>
              <a:cxnLst/>
              <a:rect r="r" b="b" t="t" l="l"/>
              <a:pathLst>
                <a:path h="3038863" w="5745374">
                  <a:moveTo>
                    <a:pt x="5620914" y="3038863"/>
                  </a:moveTo>
                  <a:lnTo>
                    <a:pt x="124460" y="3038863"/>
                  </a:lnTo>
                  <a:cubicBezTo>
                    <a:pt x="55880" y="3038863"/>
                    <a:pt x="0" y="2982983"/>
                    <a:pt x="0" y="29144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20914" y="0"/>
                  </a:lnTo>
                  <a:cubicBezTo>
                    <a:pt x="5689494" y="0"/>
                    <a:pt x="5745374" y="55880"/>
                    <a:pt x="5745374" y="124460"/>
                  </a:cubicBezTo>
                  <a:lnTo>
                    <a:pt x="5745374" y="2914403"/>
                  </a:lnTo>
                  <a:cubicBezTo>
                    <a:pt x="5745374" y="2982983"/>
                    <a:pt x="5689494" y="3038863"/>
                    <a:pt x="5620914" y="30388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827044" y="2716225"/>
            <a:ext cx="4552912" cy="382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75"/>
              </a:lnSpc>
            </a:pPr>
            <a:r>
              <a:rPr lang="en-US" sz="7475">
                <a:solidFill>
                  <a:srgbClr val="171717"/>
                </a:solidFill>
                <a:latin typeface="Barlow Bold"/>
              </a:rPr>
              <a:t>Proporsi Penilaian</a:t>
            </a:r>
          </a:p>
          <a:p>
            <a:pPr>
              <a:lnSpc>
                <a:spcPts val="7475"/>
              </a:lnSpc>
            </a:pPr>
            <a:r>
              <a:rPr lang="en-US" sz="7475">
                <a:solidFill>
                  <a:srgbClr val="171717"/>
                </a:solidFill>
                <a:latin typeface="Barlow Bold"/>
              </a:rPr>
              <a:t>Juara Pilmapres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235815" y="2424378"/>
            <a:ext cx="6694416" cy="1159540"/>
            <a:chOff x="0" y="0"/>
            <a:chExt cx="8925888" cy="154605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8925888" cy="1546054"/>
              <a:chOff x="0" y="0"/>
              <a:chExt cx="6427385" cy="111328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28655" cy="1113288"/>
              </a:xfrm>
              <a:custGeom>
                <a:avLst/>
                <a:gdLst/>
                <a:ahLst/>
                <a:cxnLst/>
                <a:rect r="r" b="b" t="t" l="l"/>
                <a:pathLst>
                  <a:path h="1113288" w="6428655">
                    <a:moveTo>
                      <a:pt x="5874935" y="1113288"/>
                    </a:moveTo>
                    <a:lnTo>
                      <a:pt x="553720" y="1113288"/>
                    </a:lnTo>
                    <a:cubicBezTo>
                      <a:pt x="247650" y="1113288"/>
                      <a:pt x="0" y="864045"/>
                      <a:pt x="0" y="557284"/>
                    </a:cubicBezTo>
                    <a:cubicBezTo>
                      <a:pt x="0" y="249244"/>
                      <a:pt x="247650" y="0"/>
                      <a:pt x="553720" y="0"/>
                    </a:cubicBezTo>
                    <a:lnTo>
                      <a:pt x="5874935" y="0"/>
                    </a:lnTo>
                    <a:cubicBezTo>
                      <a:pt x="6181005" y="0"/>
                      <a:pt x="6428655" y="249244"/>
                      <a:pt x="6428655" y="557284"/>
                    </a:cubicBezTo>
                    <a:cubicBezTo>
                      <a:pt x="6427385" y="864045"/>
                      <a:pt x="6179735" y="1113288"/>
                      <a:pt x="5874935" y="1113288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767154" y="431962"/>
              <a:ext cx="7391579" cy="758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57"/>
                </a:lnSpc>
              </a:pPr>
              <a:r>
                <a:rPr lang="en-US" sz="4157">
                  <a:solidFill>
                    <a:srgbClr val="171717"/>
                  </a:solidFill>
                  <a:latin typeface="Barlow Bold"/>
                </a:rPr>
                <a:t>45% Capaian Unggulan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235815" y="4563730"/>
            <a:ext cx="6694416" cy="1159540"/>
            <a:chOff x="0" y="0"/>
            <a:chExt cx="8925888" cy="154605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925888" cy="1546054"/>
              <a:chOff x="0" y="0"/>
              <a:chExt cx="6427385" cy="111328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428655" cy="1113288"/>
              </a:xfrm>
              <a:custGeom>
                <a:avLst/>
                <a:gdLst/>
                <a:ahLst/>
                <a:cxnLst/>
                <a:rect r="r" b="b" t="t" l="l"/>
                <a:pathLst>
                  <a:path h="1113288" w="6428655">
                    <a:moveTo>
                      <a:pt x="5874935" y="1113288"/>
                    </a:moveTo>
                    <a:lnTo>
                      <a:pt x="553720" y="1113288"/>
                    </a:lnTo>
                    <a:cubicBezTo>
                      <a:pt x="247650" y="1113288"/>
                      <a:pt x="0" y="864045"/>
                      <a:pt x="0" y="557284"/>
                    </a:cubicBezTo>
                    <a:cubicBezTo>
                      <a:pt x="0" y="249244"/>
                      <a:pt x="247650" y="0"/>
                      <a:pt x="553720" y="0"/>
                    </a:cubicBezTo>
                    <a:lnTo>
                      <a:pt x="5874935" y="0"/>
                    </a:lnTo>
                    <a:cubicBezTo>
                      <a:pt x="6181005" y="0"/>
                      <a:pt x="6428655" y="249244"/>
                      <a:pt x="6428655" y="557284"/>
                    </a:cubicBezTo>
                    <a:cubicBezTo>
                      <a:pt x="6427385" y="864045"/>
                      <a:pt x="6179735" y="1113288"/>
                      <a:pt x="5874935" y="1113288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767154" y="431962"/>
              <a:ext cx="7391579" cy="758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57"/>
                </a:lnSpc>
              </a:pPr>
              <a:r>
                <a:rPr lang="en-US" sz="4157">
                  <a:solidFill>
                    <a:srgbClr val="171717"/>
                  </a:solidFill>
                  <a:latin typeface="Barlow Bold"/>
                </a:rPr>
                <a:t>35% Gagasan Kreatif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235815" y="6703082"/>
            <a:ext cx="6694416" cy="1159540"/>
            <a:chOff x="0" y="0"/>
            <a:chExt cx="8925888" cy="154605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8925888" cy="1546054"/>
              <a:chOff x="0" y="0"/>
              <a:chExt cx="6427385" cy="111328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428655" cy="1113288"/>
              </a:xfrm>
              <a:custGeom>
                <a:avLst/>
                <a:gdLst/>
                <a:ahLst/>
                <a:cxnLst/>
                <a:rect r="r" b="b" t="t" l="l"/>
                <a:pathLst>
                  <a:path h="1113288" w="6428655">
                    <a:moveTo>
                      <a:pt x="5874935" y="1113288"/>
                    </a:moveTo>
                    <a:lnTo>
                      <a:pt x="553720" y="1113288"/>
                    </a:lnTo>
                    <a:cubicBezTo>
                      <a:pt x="247650" y="1113288"/>
                      <a:pt x="0" y="864045"/>
                      <a:pt x="0" y="557284"/>
                    </a:cubicBezTo>
                    <a:cubicBezTo>
                      <a:pt x="0" y="249244"/>
                      <a:pt x="247650" y="0"/>
                      <a:pt x="553720" y="0"/>
                    </a:cubicBezTo>
                    <a:lnTo>
                      <a:pt x="5874935" y="0"/>
                    </a:lnTo>
                    <a:cubicBezTo>
                      <a:pt x="6181005" y="0"/>
                      <a:pt x="6428655" y="249244"/>
                      <a:pt x="6428655" y="557284"/>
                    </a:cubicBezTo>
                    <a:cubicBezTo>
                      <a:pt x="6427385" y="864045"/>
                      <a:pt x="6179735" y="1113288"/>
                      <a:pt x="5874935" y="1113288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767154" y="431962"/>
              <a:ext cx="7391579" cy="758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57"/>
                </a:lnSpc>
              </a:pPr>
              <a:r>
                <a:rPr lang="en-US" sz="4157">
                  <a:solidFill>
                    <a:srgbClr val="171717"/>
                  </a:solidFill>
                  <a:latin typeface="Barlow Bold"/>
                </a:rPr>
                <a:t>20% Bahasa Inggris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827044" y="6777088"/>
            <a:ext cx="4552912" cy="543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62"/>
              </a:lnSpc>
            </a:pPr>
            <a:r>
              <a:rPr lang="en-US" sz="2974">
                <a:solidFill>
                  <a:srgbClr val="171717"/>
                </a:solidFill>
                <a:latin typeface="Barlow Medium"/>
              </a:rPr>
              <a:t>Kok penting kakkkkkkk??!!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91558" y="971550"/>
            <a:ext cx="486774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sz="2700">
                <a:solidFill>
                  <a:srgbClr val="171717"/>
                </a:solidFill>
                <a:latin typeface="Barlow Bold"/>
              </a:rPr>
              <a:t>Halaman 16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8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96351" y="3934125"/>
            <a:ext cx="5683415" cy="5324175"/>
            <a:chOff x="0" y="0"/>
            <a:chExt cx="7577886" cy="70989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577886" cy="7098900"/>
              <a:chOff x="0" y="0"/>
              <a:chExt cx="3103973" cy="290777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03974" cy="2907776"/>
              </a:xfrm>
              <a:custGeom>
                <a:avLst/>
                <a:gdLst/>
                <a:ahLst/>
                <a:cxnLst/>
                <a:rect r="r" b="b" t="t" l="l"/>
                <a:pathLst>
                  <a:path h="2907776" w="3103974">
                    <a:moveTo>
                      <a:pt x="2979513" y="2907776"/>
                    </a:moveTo>
                    <a:lnTo>
                      <a:pt x="124460" y="2907776"/>
                    </a:lnTo>
                    <a:cubicBezTo>
                      <a:pt x="55880" y="2907776"/>
                      <a:pt x="0" y="2851896"/>
                      <a:pt x="0" y="27833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79513" y="0"/>
                    </a:lnTo>
                    <a:cubicBezTo>
                      <a:pt x="3048093" y="0"/>
                      <a:pt x="3103974" y="55880"/>
                      <a:pt x="3103974" y="124460"/>
                    </a:cubicBezTo>
                    <a:lnTo>
                      <a:pt x="3103974" y="2783316"/>
                    </a:lnTo>
                    <a:cubicBezTo>
                      <a:pt x="3103974" y="2851896"/>
                      <a:pt x="3048093" y="2907776"/>
                      <a:pt x="2979513" y="290777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>
              <a:off x="0" y="788329"/>
              <a:ext cx="7577886" cy="0"/>
            </a:xfrm>
            <a:prstGeom prst="line">
              <a:avLst/>
            </a:prstGeom>
            <a:ln cap="rnd" w="786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" id="6"/>
            <p:cNvGrpSpPr/>
            <p:nvPr/>
          </p:nvGrpSpPr>
          <p:grpSpPr>
            <a:xfrm rot="-10800000">
              <a:off x="858944" y="379798"/>
              <a:ext cx="179437" cy="218920"/>
              <a:chOff x="0" y="0"/>
              <a:chExt cx="6350000" cy="774724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10800000">
              <a:off x="644118" y="379798"/>
              <a:ext cx="179437" cy="218920"/>
              <a:chOff x="0" y="0"/>
              <a:chExt cx="6350000" cy="774724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814B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429292" y="379798"/>
              <a:ext cx="179437" cy="218920"/>
              <a:chOff x="0" y="0"/>
              <a:chExt cx="6350000" cy="774724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605155" y="3384512"/>
            <a:ext cx="3787902" cy="9827106"/>
          </a:xfrm>
          <a:custGeom>
            <a:avLst/>
            <a:gdLst/>
            <a:ahLst/>
            <a:cxnLst/>
            <a:rect r="r" b="b" t="t" l="l"/>
            <a:pathLst>
              <a:path h="9827106" w="3787902">
                <a:moveTo>
                  <a:pt x="0" y="0"/>
                </a:moveTo>
                <a:lnTo>
                  <a:pt x="3787903" y="0"/>
                </a:lnTo>
                <a:lnTo>
                  <a:pt x="3787903" y="9827106"/>
                </a:lnTo>
                <a:lnTo>
                  <a:pt x="0" y="9827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05155" y="398969"/>
            <a:ext cx="11244157" cy="260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171717"/>
                </a:solidFill>
                <a:latin typeface="Barlow Bold"/>
              </a:rPr>
              <a:t>Komponen GK Program Sarjana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575885" y="3934125"/>
            <a:ext cx="5683415" cy="5324175"/>
            <a:chOff x="0" y="0"/>
            <a:chExt cx="7577886" cy="709890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7577886" cy="7098900"/>
              <a:chOff x="0" y="0"/>
              <a:chExt cx="3103973" cy="290777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103974" cy="2907776"/>
              </a:xfrm>
              <a:custGeom>
                <a:avLst/>
                <a:gdLst/>
                <a:ahLst/>
                <a:cxnLst/>
                <a:rect r="r" b="b" t="t" l="l"/>
                <a:pathLst>
                  <a:path h="2907776" w="3103974">
                    <a:moveTo>
                      <a:pt x="2979513" y="2907776"/>
                    </a:moveTo>
                    <a:lnTo>
                      <a:pt x="124460" y="2907776"/>
                    </a:lnTo>
                    <a:cubicBezTo>
                      <a:pt x="55880" y="2907776"/>
                      <a:pt x="0" y="2851896"/>
                      <a:pt x="0" y="27833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79513" y="0"/>
                    </a:lnTo>
                    <a:cubicBezTo>
                      <a:pt x="3048093" y="0"/>
                      <a:pt x="3103974" y="55880"/>
                      <a:pt x="3103974" y="124460"/>
                    </a:cubicBezTo>
                    <a:lnTo>
                      <a:pt x="3103974" y="2783316"/>
                    </a:lnTo>
                    <a:cubicBezTo>
                      <a:pt x="3103974" y="2851896"/>
                      <a:pt x="3048093" y="2907776"/>
                      <a:pt x="2979513" y="290777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17" id="17"/>
            <p:cNvSpPr/>
            <p:nvPr/>
          </p:nvSpPr>
          <p:spPr>
            <a:xfrm>
              <a:off x="0" y="788329"/>
              <a:ext cx="7577886" cy="0"/>
            </a:xfrm>
            <a:prstGeom prst="line">
              <a:avLst/>
            </a:prstGeom>
            <a:ln cap="rnd" w="786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8" id="18"/>
            <p:cNvGrpSpPr/>
            <p:nvPr/>
          </p:nvGrpSpPr>
          <p:grpSpPr>
            <a:xfrm rot="-10800000">
              <a:off x="858944" y="379798"/>
              <a:ext cx="179437" cy="218920"/>
              <a:chOff x="0" y="0"/>
              <a:chExt cx="6350000" cy="774724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-10800000">
              <a:off x="644118" y="379798"/>
              <a:ext cx="179437" cy="218920"/>
              <a:chOff x="0" y="0"/>
              <a:chExt cx="6350000" cy="774724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814B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-10800000">
              <a:off x="429292" y="379798"/>
              <a:ext cx="179437" cy="218920"/>
              <a:chOff x="0" y="0"/>
              <a:chExt cx="6350000" cy="774724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sp>
        <p:nvSpPr>
          <p:cNvPr name="TextBox 24" id="24"/>
          <p:cNvSpPr txBox="true"/>
          <p:nvPr/>
        </p:nvSpPr>
        <p:spPr>
          <a:xfrm rot="0">
            <a:off x="5804188" y="4664485"/>
            <a:ext cx="4867742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71717"/>
                </a:solidFill>
                <a:latin typeface="Barlow Bold"/>
              </a:rPr>
              <a:t>A. Lingkup Pembahasan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71717"/>
                </a:solidFill>
                <a:latin typeface="Barlow"/>
              </a:rPr>
              <a:t>Siapa lingkungan penerima manfaat? alasan memilih lingkungan?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71717"/>
                </a:solidFill>
                <a:latin typeface="Barlow"/>
              </a:rPr>
              <a:t>Apa teori utama yang digunakan? </a:t>
            </a:r>
            <a:r>
              <a:rPr lang="en-US" sz="2700">
                <a:solidFill>
                  <a:srgbClr val="171717"/>
                </a:solidFill>
                <a:latin typeface="Barlow Bold"/>
              </a:rPr>
              <a:t>(jika ada)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83722" y="4664485"/>
            <a:ext cx="4867742" cy="379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71717"/>
                </a:solidFill>
                <a:latin typeface="Barlow Bold"/>
              </a:rPr>
              <a:t>B. Identifikasi Potensi &amp; Kebutuhan Lingkungan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71717"/>
                </a:solidFill>
                <a:latin typeface="Barlow"/>
              </a:rPr>
              <a:t>Apa potensi yang dapat dikembangkan?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71717"/>
                </a:solidFill>
                <a:latin typeface="Barlow"/>
              </a:rPr>
              <a:t>Mengapa perlu menangani masalah itu? Memang seberapa mendesak? </a:t>
            </a:r>
            <a:r>
              <a:rPr lang="en-US" sz="2700">
                <a:solidFill>
                  <a:srgbClr val="171717"/>
                </a:solidFill>
                <a:latin typeface="Barlow Bold"/>
              </a:rPr>
              <a:t>(menggunakan data/fakta)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95269" y="563880"/>
            <a:ext cx="486774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sz="2700">
                <a:solidFill>
                  <a:srgbClr val="171717"/>
                </a:solidFill>
                <a:latin typeface="Barlow Bold"/>
              </a:rPr>
              <a:t>Halaman 29-31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8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96351" y="3934125"/>
            <a:ext cx="5683415" cy="5324175"/>
            <a:chOff x="0" y="0"/>
            <a:chExt cx="7577886" cy="70989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577886" cy="7098900"/>
              <a:chOff x="0" y="0"/>
              <a:chExt cx="3103973" cy="290777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03974" cy="2907776"/>
              </a:xfrm>
              <a:custGeom>
                <a:avLst/>
                <a:gdLst/>
                <a:ahLst/>
                <a:cxnLst/>
                <a:rect r="r" b="b" t="t" l="l"/>
                <a:pathLst>
                  <a:path h="2907776" w="3103974">
                    <a:moveTo>
                      <a:pt x="2979513" y="2907776"/>
                    </a:moveTo>
                    <a:lnTo>
                      <a:pt x="124460" y="2907776"/>
                    </a:lnTo>
                    <a:cubicBezTo>
                      <a:pt x="55880" y="2907776"/>
                      <a:pt x="0" y="2851896"/>
                      <a:pt x="0" y="27833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79513" y="0"/>
                    </a:lnTo>
                    <a:cubicBezTo>
                      <a:pt x="3048093" y="0"/>
                      <a:pt x="3103974" y="55880"/>
                      <a:pt x="3103974" y="124460"/>
                    </a:cubicBezTo>
                    <a:lnTo>
                      <a:pt x="3103974" y="2783316"/>
                    </a:lnTo>
                    <a:cubicBezTo>
                      <a:pt x="3103974" y="2851896"/>
                      <a:pt x="3048093" y="2907776"/>
                      <a:pt x="2979513" y="290777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>
              <a:off x="0" y="788329"/>
              <a:ext cx="7577886" cy="0"/>
            </a:xfrm>
            <a:prstGeom prst="line">
              <a:avLst/>
            </a:prstGeom>
            <a:ln cap="rnd" w="786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" id="6"/>
            <p:cNvGrpSpPr/>
            <p:nvPr/>
          </p:nvGrpSpPr>
          <p:grpSpPr>
            <a:xfrm rot="-10800000">
              <a:off x="858944" y="379798"/>
              <a:ext cx="179437" cy="218920"/>
              <a:chOff x="0" y="0"/>
              <a:chExt cx="6350000" cy="774724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10800000">
              <a:off x="644118" y="379798"/>
              <a:ext cx="179437" cy="218920"/>
              <a:chOff x="0" y="0"/>
              <a:chExt cx="6350000" cy="774724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814B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429292" y="379798"/>
              <a:ext cx="179437" cy="218920"/>
              <a:chOff x="0" y="0"/>
              <a:chExt cx="6350000" cy="774724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605155" y="3384512"/>
            <a:ext cx="3787902" cy="9827106"/>
          </a:xfrm>
          <a:custGeom>
            <a:avLst/>
            <a:gdLst/>
            <a:ahLst/>
            <a:cxnLst/>
            <a:rect r="r" b="b" t="t" l="l"/>
            <a:pathLst>
              <a:path h="9827106" w="3787902">
                <a:moveTo>
                  <a:pt x="0" y="0"/>
                </a:moveTo>
                <a:lnTo>
                  <a:pt x="3787903" y="0"/>
                </a:lnTo>
                <a:lnTo>
                  <a:pt x="3787903" y="9827106"/>
                </a:lnTo>
                <a:lnTo>
                  <a:pt x="0" y="9827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05155" y="398969"/>
            <a:ext cx="11244157" cy="260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171717"/>
                </a:solidFill>
                <a:latin typeface="Barlow Bold"/>
              </a:rPr>
              <a:t>Komponen GK Program Sarjana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575885" y="3934125"/>
            <a:ext cx="5683415" cy="5324175"/>
            <a:chOff x="0" y="0"/>
            <a:chExt cx="7577886" cy="709890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7577886" cy="7098900"/>
              <a:chOff x="0" y="0"/>
              <a:chExt cx="3103973" cy="290777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103974" cy="2907776"/>
              </a:xfrm>
              <a:custGeom>
                <a:avLst/>
                <a:gdLst/>
                <a:ahLst/>
                <a:cxnLst/>
                <a:rect r="r" b="b" t="t" l="l"/>
                <a:pathLst>
                  <a:path h="2907776" w="3103974">
                    <a:moveTo>
                      <a:pt x="2979513" y="2907776"/>
                    </a:moveTo>
                    <a:lnTo>
                      <a:pt x="124460" y="2907776"/>
                    </a:lnTo>
                    <a:cubicBezTo>
                      <a:pt x="55880" y="2907776"/>
                      <a:pt x="0" y="2851896"/>
                      <a:pt x="0" y="27833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79513" y="0"/>
                    </a:lnTo>
                    <a:cubicBezTo>
                      <a:pt x="3048093" y="0"/>
                      <a:pt x="3103974" y="55880"/>
                      <a:pt x="3103974" y="124460"/>
                    </a:cubicBezTo>
                    <a:lnTo>
                      <a:pt x="3103974" y="2783316"/>
                    </a:lnTo>
                    <a:cubicBezTo>
                      <a:pt x="3103974" y="2851896"/>
                      <a:pt x="3048093" y="2907776"/>
                      <a:pt x="2979513" y="290777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17" id="17"/>
            <p:cNvSpPr/>
            <p:nvPr/>
          </p:nvSpPr>
          <p:spPr>
            <a:xfrm>
              <a:off x="0" y="788329"/>
              <a:ext cx="7577886" cy="0"/>
            </a:xfrm>
            <a:prstGeom prst="line">
              <a:avLst/>
            </a:prstGeom>
            <a:ln cap="rnd" w="786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8" id="18"/>
            <p:cNvGrpSpPr/>
            <p:nvPr/>
          </p:nvGrpSpPr>
          <p:grpSpPr>
            <a:xfrm rot="-10800000">
              <a:off x="858944" y="379798"/>
              <a:ext cx="179437" cy="218920"/>
              <a:chOff x="0" y="0"/>
              <a:chExt cx="6350000" cy="774724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-10800000">
              <a:off x="644118" y="379798"/>
              <a:ext cx="179437" cy="218920"/>
              <a:chOff x="0" y="0"/>
              <a:chExt cx="6350000" cy="774724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814B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-10800000">
              <a:off x="429292" y="379798"/>
              <a:ext cx="179437" cy="218920"/>
              <a:chOff x="0" y="0"/>
              <a:chExt cx="6350000" cy="774724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sp>
        <p:nvSpPr>
          <p:cNvPr name="TextBox 24" id="24"/>
          <p:cNvSpPr txBox="true"/>
          <p:nvPr/>
        </p:nvSpPr>
        <p:spPr>
          <a:xfrm rot="0">
            <a:off x="5804188" y="4664485"/>
            <a:ext cx="4867742" cy="427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71717"/>
                </a:solidFill>
                <a:latin typeface="Barlow Bold"/>
              </a:rPr>
              <a:t>C. Rumusan Target Pembangunan (SMART)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71717"/>
                </a:solidFill>
                <a:latin typeface="Barlow"/>
              </a:rPr>
              <a:t>Specific (spesifik)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71717"/>
                </a:solidFill>
                <a:latin typeface="Barlow"/>
              </a:rPr>
              <a:t>Measurable (dapat diukur)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71717"/>
                </a:solidFill>
                <a:latin typeface="Barlow"/>
              </a:rPr>
              <a:t>Achievable (kemudahan dicapai)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71717"/>
                </a:solidFill>
                <a:latin typeface="Barlow"/>
              </a:rPr>
              <a:t>Realistic (realistis)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71717"/>
                </a:solidFill>
                <a:latin typeface="Barlow"/>
              </a:rPr>
              <a:t>Time-bound ( perkiraan waktu)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83722" y="4664485"/>
            <a:ext cx="4867742" cy="33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71717"/>
                </a:solidFill>
                <a:latin typeface="Barlow Bold"/>
              </a:rPr>
              <a:t>D. Analisis untuk Memilih Cara Pencapaian Target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71717"/>
                </a:solidFill>
                <a:latin typeface="Barlow"/>
              </a:rPr>
              <a:t>Mengapa target dicapai dengan solusi yang diajukan?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71717"/>
                </a:solidFill>
                <a:latin typeface="Barlow"/>
              </a:rPr>
              <a:t>Mengapai alternatif lain tidak lebih bagus? </a:t>
            </a:r>
            <a:r>
              <a:rPr lang="en-US" sz="2700">
                <a:solidFill>
                  <a:srgbClr val="171717"/>
                </a:solidFill>
                <a:latin typeface="Barlow Bold"/>
              </a:rPr>
              <a:t>(Analisis Kompetitor)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95269" y="563880"/>
            <a:ext cx="486774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sz="2700">
                <a:solidFill>
                  <a:srgbClr val="171717"/>
                </a:solidFill>
                <a:latin typeface="Barlow Bold"/>
              </a:rPr>
              <a:t>Halaman 29-31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8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96351" y="3934125"/>
            <a:ext cx="5683415" cy="5324175"/>
            <a:chOff x="0" y="0"/>
            <a:chExt cx="7577886" cy="70989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577886" cy="7098900"/>
              <a:chOff x="0" y="0"/>
              <a:chExt cx="3103973" cy="290777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03974" cy="2907776"/>
              </a:xfrm>
              <a:custGeom>
                <a:avLst/>
                <a:gdLst/>
                <a:ahLst/>
                <a:cxnLst/>
                <a:rect r="r" b="b" t="t" l="l"/>
                <a:pathLst>
                  <a:path h="2907776" w="3103974">
                    <a:moveTo>
                      <a:pt x="2979513" y="2907776"/>
                    </a:moveTo>
                    <a:lnTo>
                      <a:pt x="124460" y="2907776"/>
                    </a:lnTo>
                    <a:cubicBezTo>
                      <a:pt x="55880" y="2907776"/>
                      <a:pt x="0" y="2851896"/>
                      <a:pt x="0" y="27833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79513" y="0"/>
                    </a:lnTo>
                    <a:cubicBezTo>
                      <a:pt x="3048093" y="0"/>
                      <a:pt x="3103974" y="55880"/>
                      <a:pt x="3103974" y="124460"/>
                    </a:cubicBezTo>
                    <a:lnTo>
                      <a:pt x="3103974" y="2783316"/>
                    </a:lnTo>
                    <a:cubicBezTo>
                      <a:pt x="3103974" y="2851896"/>
                      <a:pt x="3048093" y="2907776"/>
                      <a:pt x="2979513" y="290777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>
              <a:off x="0" y="788329"/>
              <a:ext cx="7577886" cy="0"/>
            </a:xfrm>
            <a:prstGeom prst="line">
              <a:avLst/>
            </a:prstGeom>
            <a:ln cap="rnd" w="786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" id="6"/>
            <p:cNvGrpSpPr/>
            <p:nvPr/>
          </p:nvGrpSpPr>
          <p:grpSpPr>
            <a:xfrm rot="-10800000">
              <a:off x="858944" y="379798"/>
              <a:ext cx="179437" cy="218920"/>
              <a:chOff x="0" y="0"/>
              <a:chExt cx="6350000" cy="774724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10800000">
              <a:off x="644118" y="379798"/>
              <a:ext cx="179437" cy="218920"/>
              <a:chOff x="0" y="0"/>
              <a:chExt cx="6350000" cy="774724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814B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429292" y="379798"/>
              <a:ext cx="179437" cy="218920"/>
              <a:chOff x="0" y="0"/>
              <a:chExt cx="6350000" cy="774724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605155" y="3384512"/>
            <a:ext cx="3787902" cy="9827106"/>
          </a:xfrm>
          <a:custGeom>
            <a:avLst/>
            <a:gdLst/>
            <a:ahLst/>
            <a:cxnLst/>
            <a:rect r="r" b="b" t="t" l="l"/>
            <a:pathLst>
              <a:path h="9827106" w="3787902">
                <a:moveTo>
                  <a:pt x="0" y="0"/>
                </a:moveTo>
                <a:lnTo>
                  <a:pt x="3787903" y="0"/>
                </a:lnTo>
                <a:lnTo>
                  <a:pt x="3787903" y="9827106"/>
                </a:lnTo>
                <a:lnTo>
                  <a:pt x="0" y="9827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05155" y="398969"/>
            <a:ext cx="11244157" cy="260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171717"/>
                </a:solidFill>
                <a:latin typeface="Barlow Bold"/>
              </a:rPr>
              <a:t>Komponen GK Program Sarjana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575885" y="3934125"/>
            <a:ext cx="5683415" cy="5324175"/>
            <a:chOff x="0" y="0"/>
            <a:chExt cx="7577886" cy="709890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7577886" cy="7098900"/>
              <a:chOff x="0" y="0"/>
              <a:chExt cx="3103973" cy="290777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103974" cy="2907776"/>
              </a:xfrm>
              <a:custGeom>
                <a:avLst/>
                <a:gdLst/>
                <a:ahLst/>
                <a:cxnLst/>
                <a:rect r="r" b="b" t="t" l="l"/>
                <a:pathLst>
                  <a:path h="2907776" w="3103974">
                    <a:moveTo>
                      <a:pt x="2979513" y="2907776"/>
                    </a:moveTo>
                    <a:lnTo>
                      <a:pt x="124460" y="2907776"/>
                    </a:lnTo>
                    <a:cubicBezTo>
                      <a:pt x="55880" y="2907776"/>
                      <a:pt x="0" y="2851896"/>
                      <a:pt x="0" y="27833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79513" y="0"/>
                    </a:lnTo>
                    <a:cubicBezTo>
                      <a:pt x="3048093" y="0"/>
                      <a:pt x="3103974" y="55880"/>
                      <a:pt x="3103974" y="124460"/>
                    </a:cubicBezTo>
                    <a:lnTo>
                      <a:pt x="3103974" y="2783316"/>
                    </a:lnTo>
                    <a:cubicBezTo>
                      <a:pt x="3103974" y="2851896"/>
                      <a:pt x="3048093" y="2907776"/>
                      <a:pt x="2979513" y="290777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17" id="17"/>
            <p:cNvSpPr/>
            <p:nvPr/>
          </p:nvSpPr>
          <p:spPr>
            <a:xfrm>
              <a:off x="0" y="788329"/>
              <a:ext cx="7577886" cy="0"/>
            </a:xfrm>
            <a:prstGeom prst="line">
              <a:avLst/>
            </a:prstGeom>
            <a:ln cap="rnd" w="786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8" id="18"/>
            <p:cNvGrpSpPr/>
            <p:nvPr/>
          </p:nvGrpSpPr>
          <p:grpSpPr>
            <a:xfrm rot="-10800000">
              <a:off x="858944" y="379798"/>
              <a:ext cx="179437" cy="218920"/>
              <a:chOff x="0" y="0"/>
              <a:chExt cx="6350000" cy="774724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-10800000">
              <a:off x="644118" y="379798"/>
              <a:ext cx="179437" cy="218920"/>
              <a:chOff x="0" y="0"/>
              <a:chExt cx="6350000" cy="774724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814B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-10800000">
              <a:off x="429292" y="379798"/>
              <a:ext cx="179437" cy="218920"/>
              <a:chOff x="0" y="0"/>
              <a:chExt cx="6350000" cy="774724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sp>
        <p:nvSpPr>
          <p:cNvPr name="TextBox 24" id="24"/>
          <p:cNvSpPr txBox="true"/>
          <p:nvPr/>
        </p:nvSpPr>
        <p:spPr>
          <a:xfrm rot="0">
            <a:off x="5804188" y="4664485"/>
            <a:ext cx="4867742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71717"/>
                </a:solidFill>
                <a:latin typeface="Barlow Bold"/>
              </a:rPr>
              <a:t>E. Penjabaran Rencana Kerja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71717"/>
                </a:solidFill>
                <a:latin typeface="Barlow"/>
              </a:rPr>
              <a:t>Tahapan yang dilakukan? </a:t>
            </a:r>
            <a:r>
              <a:rPr lang="en-US" sz="2700">
                <a:solidFill>
                  <a:srgbClr val="171717"/>
                </a:solidFill>
                <a:latin typeface="Barlow Bold"/>
              </a:rPr>
              <a:t>(Rinci)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71717"/>
                </a:solidFill>
                <a:latin typeface="Barlow"/>
              </a:rPr>
              <a:t>Berapa lama realisasinya?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83722" y="4664485"/>
            <a:ext cx="4867742" cy="236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71717"/>
                </a:solidFill>
                <a:latin typeface="Barlow Bold"/>
              </a:rPr>
              <a:t>F. Penjabaran Informasi Tambahan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71717"/>
                </a:solidFill>
                <a:latin typeface="Barlow"/>
              </a:rPr>
              <a:t>Struktur Organisasi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71717"/>
                </a:solidFill>
                <a:latin typeface="Barlow"/>
              </a:rPr>
              <a:t>Dana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71717"/>
                </a:solidFill>
                <a:latin typeface="Barlow"/>
              </a:rPr>
              <a:t>Kolaborasi stakeholders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95269" y="563880"/>
            <a:ext cx="486774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sz="2700">
                <a:solidFill>
                  <a:srgbClr val="171717"/>
                </a:solidFill>
                <a:latin typeface="Barlow Bold"/>
              </a:rPr>
              <a:t>Halaman 29-31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8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96351" y="3934125"/>
            <a:ext cx="5683415" cy="5324175"/>
            <a:chOff x="0" y="0"/>
            <a:chExt cx="7577886" cy="70989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577886" cy="7098900"/>
              <a:chOff x="0" y="0"/>
              <a:chExt cx="3103973" cy="290777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03974" cy="2907776"/>
              </a:xfrm>
              <a:custGeom>
                <a:avLst/>
                <a:gdLst/>
                <a:ahLst/>
                <a:cxnLst/>
                <a:rect r="r" b="b" t="t" l="l"/>
                <a:pathLst>
                  <a:path h="2907776" w="3103974">
                    <a:moveTo>
                      <a:pt x="2979513" y="2907776"/>
                    </a:moveTo>
                    <a:lnTo>
                      <a:pt x="124460" y="2907776"/>
                    </a:lnTo>
                    <a:cubicBezTo>
                      <a:pt x="55880" y="2907776"/>
                      <a:pt x="0" y="2851896"/>
                      <a:pt x="0" y="27833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79513" y="0"/>
                    </a:lnTo>
                    <a:cubicBezTo>
                      <a:pt x="3048093" y="0"/>
                      <a:pt x="3103974" y="55880"/>
                      <a:pt x="3103974" y="124460"/>
                    </a:cubicBezTo>
                    <a:lnTo>
                      <a:pt x="3103974" y="2783316"/>
                    </a:lnTo>
                    <a:cubicBezTo>
                      <a:pt x="3103974" y="2851896"/>
                      <a:pt x="3048093" y="2907776"/>
                      <a:pt x="2979513" y="290777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>
              <a:off x="0" y="788329"/>
              <a:ext cx="7577886" cy="0"/>
            </a:xfrm>
            <a:prstGeom prst="line">
              <a:avLst/>
            </a:prstGeom>
            <a:ln cap="rnd" w="786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" id="6"/>
            <p:cNvGrpSpPr/>
            <p:nvPr/>
          </p:nvGrpSpPr>
          <p:grpSpPr>
            <a:xfrm rot="-10800000">
              <a:off x="858944" y="379798"/>
              <a:ext cx="179437" cy="218920"/>
              <a:chOff x="0" y="0"/>
              <a:chExt cx="6350000" cy="774724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10800000">
              <a:off x="644118" y="379798"/>
              <a:ext cx="179437" cy="218920"/>
              <a:chOff x="0" y="0"/>
              <a:chExt cx="6350000" cy="774724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814B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429292" y="379798"/>
              <a:ext cx="179437" cy="218920"/>
              <a:chOff x="0" y="0"/>
              <a:chExt cx="6350000" cy="774724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605155" y="3384512"/>
            <a:ext cx="3787902" cy="9827106"/>
          </a:xfrm>
          <a:custGeom>
            <a:avLst/>
            <a:gdLst/>
            <a:ahLst/>
            <a:cxnLst/>
            <a:rect r="r" b="b" t="t" l="l"/>
            <a:pathLst>
              <a:path h="9827106" w="3787902">
                <a:moveTo>
                  <a:pt x="0" y="0"/>
                </a:moveTo>
                <a:lnTo>
                  <a:pt x="3787903" y="0"/>
                </a:lnTo>
                <a:lnTo>
                  <a:pt x="3787903" y="9827106"/>
                </a:lnTo>
                <a:lnTo>
                  <a:pt x="0" y="9827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05155" y="398969"/>
            <a:ext cx="11244157" cy="260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171717"/>
                </a:solidFill>
                <a:latin typeface="Barlow Bold"/>
              </a:rPr>
              <a:t>Komponen GK Program Sarjana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575885" y="3934125"/>
            <a:ext cx="5683415" cy="5324175"/>
            <a:chOff x="0" y="0"/>
            <a:chExt cx="7577886" cy="709890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7577886" cy="7098900"/>
              <a:chOff x="0" y="0"/>
              <a:chExt cx="3103973" cy="290777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103974" cy="2907776"/>
              </a:xfrm>
              <a:custGeom>
                <a:avLst/>
                <a:gdLst/>
                <a:ahLst/>
                <a:cxnLst/>
                <a:rect r="r" b="b" t="t" l="l"/>
                <a:pathLst>
                  <a:path h="2907776" w="3103974">
                    <a:moveTo>
                      <a:pt x="2979513" y="2907776"/>
                    </a:moveTo>
                    <a:lnTo>
                      <a:pt x="124460" y="2907776"/>
                    </a:lnTo>
                    <a:cubicBezTo>
                      <a:pt x="55880" y="2907776"/>
                      <a:pt x="0" y="2851896"/>
                      <a:pt x="0" y="27833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79513" y="0"/>
                    </a:lnTo>
                    <a:cubicBezTo>
                      <a:pt x="3048093" y="0"/>
                      <a:pt x="3103974" y="55880"/>
                      <a:pt x="3103974" y="124460"/>
                    </a:cubicBezTo>
                    <a:lnTo>
                      <a:pt x="3103974" y="2783316"/>
                    </a:lnTo>
                    <a:cubicBezTo>
                      <a:pt x="3103974" y="2851896"/>
                      <a:pt x="3048093" y="2907776"/>
                      <a:pt x="2979513" y="290777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17" id="17"/>
            <p:cNvSpPr/>
            <p:nvPr/>
          </p:nvSpPr>
          <p:spPr>
            <a:xfrm>
              <a:off x="0" y="788329"/>
              <a:ext cx="7577886" cy="0"/>
            </a:xfrm>
            <a:prstGeom prst="line">
              <a:avLst/>
            </a:prstGeom>
            <a:ln cap="rnd" w="786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8" id="18"/>
            <p:cNvGrpSpPr/>
            <p:nvPr/>
          </p:nvGrpSpPr>
          <p:grpSpPr>
            <a:xfrm rot="-10800000">
              <a:off x="858944" y="379798"/>
              <a:ext cx="179437" cy="218920"/>
              <a:chOff x="0" y="0"/>
              <a:chExt cx="6350000" cy="774724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-10800000">
              <a:off x="644118" y="379798"/>
              <a:ext cx="179437" cy="218920"/>
              <a:chOff x="0" y="0"/>
              <a:chExt cx="6350000" cy="774724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814B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-10800000">
              <a:off x="429292" y="379798"/>
              <a:ext cx="179437" cy="218920"/>
              <a:chOff x="0" y="0"/>
              <a:chExt cx="6350000" cy="774724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7747244"/>
              </a:xfrm>
              <a:custGeom>
                <a:avLst/>
                <a:gdLst/>
                <a:ahLst/>
                <a:cxnLst/>
                <a:rect r="r" b="b" t="t" l="l"/>
                <a:pathLst>
                  <a:path h="7747244" w="6350000">
                    <a:moveTo>
                      <a:pt x="3175000" y="0"/>
                    </a:moveTo>
                    <a:cubicBezTo>
                      <a:pt x="1421496" y="0"/>
                      <a:pt x="0" y="1734280"/>
                      <a:pt x="0" y="3873622"/>
                    </a:cubicBezTo>
                    <a:cubicBezTo>
                      <a:pt x="0" y="6012965"/>
                      <a:pt x="1421496" y="7747244"/>
                      <a:pt x="3175000" y="7747244"/>
                    </a:cubicBezTo>
                    <a:cubicBezTo>
                      <a:pt x="4928504" y="7747244"/>
                      <a:pt x="6350000" y="6012965"/>
                      <a:pt x="6350000" y="3873622"/>
                    </a:cubicBezTo>
                    <a:cubicBezTo>
                      <a:pt x="6350000" y="1734280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sp>
        <p:nvSpPr>
          <p:cNvPr name="TextBox 24" id="24"/>
          <p:cNvSpPr txBox="true"/>
          <p:nvPr/>
        </p:nvSpPr>
        <p:spPr>
          <a:xfrm rot="0">
            <a:off x="5804188" y="4664485"/>
            <a:ext cx="4867742" cy="236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71717"/>
                </a:solidFill>
                <a:latin typeface="Barlow Bold"/>
              </a:rPr>
              <a:t>G. Visualisasi Gagasan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71717"/>
                </a:solidFill>
                <a:latin typeface="Barlow"/>
              </a:rPr>
              <a:t>Jelaskan situasi saat ini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71717"/>
                </a:solidFill>
                <a:latin typeface="Barlow"/>
              </a:rPr>
              <a:t>Jelaskan sasaran, hambatan, bantuan, dan tindakan </a:t>
            </a:r>
            <a:r>
              <a:rPr lang="en-US" sz="2700">
                <a:solidFill>
                  <a:srgbClr val="171717"/>
                </a:solidFill>
                <a:latin typeface="Barlow Bold"/>
              </a:rPr>
              <a:t>(pakai bagan)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83722" y="4664485"/>
            <a:ext cx="4867742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71717"/>
                </a:solidFill>
                <a:latin typeface="Barlow Bold"/>
              </a:rPr>
              <a:t>H. Lampiran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171717"/>
                </a:solidFill>
                <a:latin typeface="Barlow"/>
              </a:rPr>
              <a:t>Contoh (data, prototipe, dll.)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95269" y="563880"/>
            <a:ext cx="486774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sz="2700">
                <a:solidFill>
                  <a:srgbClr val="171717"/>
                </a:solidFill>
                <a:latin typeface="Barlow Bold"/>
              </a:rPr>
              <a:t>Halaman 29-31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DAF_-L4Yc0g</dc:identifier>
  <dcterms:modified xsi:type="dcterms:W3CDTF">2011-08-01T06:04:30Z</dcterms:modified>
  <cp:revision>1</cp:revision>
  <dc:title>Gagasan Kreatif Pilmapres Fasilkom-TI</dc:title>
</cp:coreProperties>
</file>